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66" r:id="rId4"/>
    <p:sldId id="257" r:id="rId5"/>
    <p:sldId id="261" r:id="rId6"/>
    <p:sldId id="260" r:id="rId7"/>
    <p:sldId id="258" r:id="rId8"/>
    <p:sldId id="262" r:id="rId9"/>
    <p:sldId id="264" r:id="rId10"/>
    <p:sldId id="263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 snapToGrid="0">
      <p:cViewPr varScale="1">
        <p:scale>
          <a:sx n="115" d="100"/>
          <a:sy n="115" d="100"/>
        </p:scale>
        <p:origin x="396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437A3-F366-4610-99CD-0A833175886B}" type="datetimeFigureOut">
              <a:rPr lang="en-GB" smtClean="0"/>
              <a:t>19/07/2023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29F68-DDE8-4CC1-811F-DB9391CD3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84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0">
        <p:push/>
        <p:sndAc>
          <p:stSnd>
            <p:snd r:embed="rId1" name="suction.wav"/>
          </p:stSnd>
        </p:sndAc>
      </p:transition>
    </mc:Choice>
    <mc:Fallback xmlns="">
      <p:transition advClick="0" advTm="20000">
        <p:push/>
        <p:sndAc>
          <p:stSnd>
            <p:snd r:embed="rId3" name="suction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437A3-F366-4610-99CD-0A833175886B}" type="datetimeFigureOut">
              <a:rPr lang="en-GB" smtClean="0"/>
              <a:t>19/07/2023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29F68-DDE8-4CC1-811F-DB9391CD3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9017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0">
        <p:push/>
        <p:sndAc>
          <p:stSnd>
            <p:snd r:embed="rId1" name="suction.wav"/>
          </p:stSnd>
        </p:sndAc>
      </p:transition>
    </mc:Choice>
    <mc:Fallback xmlns="">
      <p:transition advClick="0" advTm="20000">
        <p:push/>
        <p:sndAc>
          <p:stSnd>
            <p:snd r:embed="rId3" name="suction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437A3-F366-4610-99CD-0A833175886B}" type="datetimeFigureOut">
              <a:rPr lang="en-GB" smtClean="0"/>
              <a:t>19/07/2023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29F68-DDE8-4CC1-811F-DB9391CD3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5234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0">
        <p:push/>
        <p:sndAc>
          <p:stSnd>
            <p:snd r:embed="rId1" name="suction.wav"/>
          </p:stSnd>
        </p:sndAc>
      </p:transition>
    </mc:Choice>
    <mc:Fallback xmlns="">
      <p:transition advClick="0" advTm="20000">
        <p:push/>
        <p:sndAc>
          <p:stSnd>
            <p:snd r:embed="rId3" name="suction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437A3-F366-4610-99CD-0A833175886B}" type="datetimeFigureOut">
              <a:rPr lang="en-GB" smtClean="0"/>
              <a:t>19/07/2023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29F68-DDE8-4CC1-811F-DB9391CD3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3448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0">
        <p:push/>
        <p:sndAc>
          <p:stSnd>
            <p:snd r:embed="rId1" name="suction.wav"/>
          </p:stSnd>
        </p:sndAc>
      </p:transition>
    </mc:Choice>
    <mc:Fallback xmlns="">
      <p:transition advClick="0" advTm="20000">
        <p:push/>
        <p:sndAc>
          <p:stSnd>
            <p:snd r:embed="rId3" name="suction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437A3-F366-4610-99CD-0A833175886B}" type="datetimeFigureOut">
              <a:rPr lang="en-GB" smtClean="0"/>
              <a:t>19/07/2023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29F68-DDE8-4CC1-811F-DB9391CD3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1630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0">
        <p:push/>
        <p:sndAc>
          <p:stSnd>
            <p:snd r:embed="rId1" name="suction.wav"/>
          </p:stSnd>
        </p:sndAc>
      </p:transition>
    </mc:Choice>
    <mc:Fallback xmlns="">
      <p:transition advClick="0" advTm="20000">
        <p:push/>
        <p:sndAc>
          <p:stSnd>
            <p:snd r:embed="rId3" name="suction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437A3-F366-4610-99CD-0A833175886B}" type="datetimeFigureOut">
              <a:rPr lang="en-GB" smtClean="0"/>
              <a:t>19/07/2023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29F68-DDE8-4CC1-811F-DB9391CD3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1296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0">
        <p:push/>
        <p:sndAc>
          <p:stSnd>
            <p:snd r:embed="rId1" name="suction.wav"/>
          </p:stSnd>
        </p:sndAc>
      </p:transition>
    </mc:Choice>
    <mc:Fallback xmlns="">
      <p:transition advClick="0" advTm="20000">
        <p:push/>
        <p:sndAc>
          <p:stSnd>
            <p:snd r:embed="rId3" name="suction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437A3-F366-4610-99CD-0A833175886B}" type="datetimeFigureOut">
              <a:rPr lang="en-GB" smtClean="0"/>
              <a:t>19/07/2023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29F68-DDE8-4CC1-811F-DB9391CD3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7041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0">
        <p:push/>
        <p:sndAc>
          <p:stSnd>
            <p:snd r:embed="rId1" name="suction.wav"/>
          </p:stSnd>
        </p:sndAc>
      </p:transition>
    </mc:Choice>
    <mc:Fallback xmlns="">
      <p:transition advClick="0" advTm="20000">
        <p:push/>
        <p:sndAc>
          <p:stSnd>
            <p:snd r:embed="rId3" name="suction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437A3-F366-4610-99CD-0A833175886B}" type="datetimeFigureOut">
              <a:rPr lang="en-GB" smtClean="0"/>
              <a:t>19/07/2023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29F68-DDE8-4CC1-811F-DB9391CD3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1013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0">
        <p:push/>
        <p:sndAc>
          <p:stSnd>
            <p:snd r:embed="rId1" name="suction.wav"/>
          </p:stSnd>
        </p:sndAc>
      </p:transition>
    </mc:Choice>
    <mc:Fallback xmlns="">
      <p:transition advClick="0" advTm="20000">
        <p:push/>
        <p:sndAc>
          <p:stSnd>
            <p:snd r:embed="rId3" name="suction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437A3-F366-4610-99CD-0A833175886B}" type="datetimeFigureOut">
              <a:rPr lang="en-GB" smtClean="0"/>
              <a:t>19/07/2023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29F68-DDE8-4CC1-811F-DB9391CD3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329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0">
        <p:push/>
        <p:sndAc>
          <p:stSnd>
            <p:snd r:embed="rId1" name="suction.wav"/>
          </p:stSnd>
        </p:sndAc>
      </p:transition>
    </mc:Choice>
    <mc:Fallback xmlns="">
      <p:transition advClick="0" advTm="20000">
        <p:push/>
        <p:sndAc>
          <p:stSnd>
            <p:snd r:embed="rId3" name="suction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437A3-F366-4610-99CD-0A833175886B}" type="datetimeFigureOut">
              <a:rPr lang="en-GB" smtClean="0"/>
              <a:t>19/07/2023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29F68-DDE8-4CC1-811F-DB9391CD3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421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0">
        <p:push/>
        <p:sndAc>
          <p:stSnd>
            <p:snd r:embed="rId1" name="suction.wav"/>
          </p:stSnd>
        </p:sndAc>
      </p:transition>
    </mc:Choice>
    <mc:Fallback xmlns="">
      <p:transition advClick="0" advTm="20000">
        <p:push/>
        <p:sndAc>
          <p:stSnd>
            <p:snd r:embed="rId3" name="suction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437A3-F366-4610-99CD-0A833175886B}" type="datetimeFigureOut">
              <a:rPr lang="en-GB" smtClean="0"/>
              <a:t>19/07/2023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29F68-DDE8-4CC1-811F-DB9391CD3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0292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0">
        <p:push/>
        <p:sndAc>
          <p:stSnd>
            <p:snd r:embed="rId1" name="suction.wav"/>
          </p:stSnd>
        </p:sndAc>
      </p:transition>
    </mc:Choice>
    <mc:Fallback xmlns="">
      <p:transition advClick="0" advTm="20000">
        <p:push/>
        <p:sndAc>
          <p:stSnd>
            <p:snd r:embed="rId3" name="suction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E437A3-F366-4610-99CD-0A833175886B}" type="datetimeFigureOut">
              <a:rPr lang="en-GB" smtClean="0"/>
              <a:t>19/07/2023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429F68-DDE8-4CC1-811F-DB9391CD30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57806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10" advClick="0" advTm="20000">
        <p:push/>
        <p:sndAc>
          <p:stSnd>
            <p:snd r:embed="rId13" name="suction.wav"/>
          </p:stSnd>
        </p:sndAc>
      </p:transition>
    </mc:Choice>
    <mc:Fallback xmlns="">
      <p:transition advClick="0" advTm="20000">
        <p:push/>
        <p:sndAc>
          <p:stSnd>
            <p:snd r:embed="rId14" name="suction.wav"/>
          </p:stSnd>
        </p:sndAc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4.png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jpeg"/><Relationship Id="rId7" Type="http://schemas.openxmlformats.org/officeDocument/2006/relationships/image" Target="../media/image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jpeg"/><Relationship Id="rId7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hyperlink" Target="http://www.justgiving.com/crowdfunding/SmileAndMoulshamInfantSchool" TargetMode="Externa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Moulsham Infant School - Forms and Request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0979" y="5132746"/>
            <a:ext cx="1896366" cy="1500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511821" y="320399"/>
            <a:ext cx="1026010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As you will have read in June’s newsletter our latest fund raising project is to raise money to buy and kit out a sensory space in </a:t>
            </a:r>
          </a:p>
          <a:p>
            <a:r>
              <a:rPr lang="en-GB" sz="2800" dirty="0" smtClean="0"/>
              <a:t>school.</a:t>
            </a:r>
          </a:p>
          <a:p>
            <a:endParaRPr lang="en-GB" sz="2800" dirty="0"/>
          </a:p>
        </p:txBody>
      </p:sp>
      <p:pic>
        <p:nvPicPr>
          <p:cNvPr id="8198" name="Picture 6" descr="Image result for smile 3d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39" t="10086" r="18890" b="8826"/>
          <a:stretch/>
        </p:blipFill>
        <p:spPr bwMode="auto">
          <a:xfrm>
            <a:off x="221876" y="242047"/>
            <a:ext cx="2162198" cy="2043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303287" y="3756871"/>
            <a:ext cx="1145070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en-GB" sz="2800" dirty="0">
              <a:solidFill>
                <a:prstClr val="black"/>
              </a:solidFill>
            </a:endParaRPr>
          </a:p>
          <a:p>
            <a:pPr lvl="0"/>
            <a:r>
              <a:rPr lang="en-GB" sz="2800" dirty="0">
                <a:solidFill>
                  <a:prstClr val="black"/>
                </a:solidFill>
              </a:rPr>
              <a:t>The area will have a name and all the children will have access to it when needed – we are undecided on it’s name at the moment but a few thoughts are – sensory shed, sensory den, sensory pod </a:t>
            </a:r>
            <a:r>
              <a:rPr lang="en-GB" sz="2800" dirty="0" smtClean="0">
                <a:solidFill>
                  <a:prstClr val="black"/>
                </a:solidFill>
              </a:rPr>
              <a:t>….</a:t>
            </a:r>
          </a:p>
          <a:p>
            <a:pPr lvl="0"/>
            <a:r>
              <a:rPr lang="en-GB" sz="2800" dirty="0" smtClean="0">
                <a:solidFill>
                  <a:prstClr val="black"/>
                </a:solidFill>
              </a:rPr>
              <a:t> </a:t>
            </a:r>
            <a:r>
              <a:rPr lang="en-GB" sz="2800" dirty="0">
                <a:solidFill>
                  <a:prstClr val="black"/>
                </a:solidFill>
              </a:rPr>
              <a:t>Potentially this is a competition in the making – the children will </a:t>
            </a:r>
            <a:endParaRPr lang="en-GB" sz="2800" dirty="0" smtClean="0">
              <a:solidFill>
                <a:prstClr val="black"/>
              </a:solidFill>
            </a:endParaRPr>
          </a:p>
          <a:p>
            <a:pPr lvl="0"/>
            <a:r>
              <a:rPr lang="en-GB" sz="2800" dirty="0" smtClean="0">
                <a:solidFill>
                  <a:prstClr val="black"/>
                </a:solidFill>
              </a:rPr>
              <a:t>no </a:t>
            </a:r>
            <a:r>
              <a:rPr lang="en-GB" sz="2800" dirty="0">
                <a:solidFill>
                  <a:prstClr val="black"/>
                </a:solidFill>
              </a:rPr>
              <a:t>doubt have many ideas.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69987" y="2438400"/>
            <a:ext cx="1145070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800" dirty="0" smtClean="0">
                <a:solidFill>
                  <a:prstClr val="black"/>
                </a:solidFill>
              </a:rPr>
              <a:t>We </a:t>
            </a:r>
            <a:r>
              <a:rPr lang="en-GB" sz="2800" dirty="0">
                <a:solidFill>
                  <a:prstClr val="black"/>
                </a:solidFill>
              </a:rPr>
              <a:t>want it to be a special area. Rather than adapting one of our intervention spaces within the school </a:t>
            </a:r>
            <a:r>
              <a:rPr lang="en-GB" sz="2800" dirty="0" smtClean="0">
                <a:solidFill>
                  <a:prstClr val="black"/>
                </a:solidFill>
              </a:rPr>
              <a:t>building. Our </a:t>
            </a:r>
            <a:r>
              <a:rPr lang="en-GB" sz="2800" dirty="0">
                <a:solidFill>
                  <a:prstClr val="black"/>
                </a:solidFill>
              </a:rPr>
              <a:t>aim is to enhance the school further and have a totally separate space.</a:t>
            </a:r>
          </a:p>
          <a:p>
            <a:pPr lvl="0"/>
            <a:endParaRPr lang="en-GB" sz="28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1566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0">
        <p:push/>
        <p:sndAc>
          <p:stSnd>
            <p:snd r:embed="rId2" name="suction.wav"/>
          </p:stSnd>
        </p:sndAc>
      </p:transition>
    </mc:Choice>
    <mc:Fallback xmlns="">
      <p:transition advClick="0" advTm="20000">
        <p:push/>
        <p:sndAc>
          <p:stSnd>
            <p:snd r:embed="rId5" name="suctio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2176" y="242047"/>
            <a:ext cx="6602505" cy="4982258"/>
          </a:xfrm>
          <a:prstGeom prst="rect">
            <a:avLst/>
          </a:prstGeom>
        </p:spPr>
      </p:pic>
      <p:pic>
        <p:nvPicPr>
          <p:cNvPr id="3" name="Picture 4" descr="Moulsham Infant School - Forms and Request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2782" y="4880256"/>
            <a:ext cx="1896366" cy="1500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Image result for smile 3d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39" t="10086" r="18890" b="8826"/>
          <a:stretch/>
        </p:blipFill>
        <p:spPr bwMode="auto">
          <a:xfrm>
            <a:off x="221876" y="242047"/>
            <a:ext cx="2162198" cy="2043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80782" y="5755341"/>
            <a:ext cx="92515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This is one option of the kind of structure we are looking at buying or ……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4173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0">
        <p:push/>
        <p:sndAc>
          <p:stSnd>
            <p:snd r:embed="rId2" name="suction.wav"/>
          </p:stSnd>
        </p:sndAc>
      </p:transition>
    </mc:Choice>
    <mc:Fallback xmlns="">
      <p:transition advClick="0" advTm="20000">
        <p:push/>
        <p:sndAc>
          <p:stSnd>
            <p:snd r:embed="rId6" name="suctio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Moulsham Infant School - Forms and Request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2782" y="4880256"/>
            <a:ext cx="1896366" cy="1500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Image result for smile 3d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39" t="10086" r="18890" b="8826"/>
          <a:stretch/>
        </p:blipFill>
        <p:spPr bwMode="auto">
          <a:xfrm>
            <a:off x="221876" y="242047"/>
            <a:ext cx="2162198" cy="2043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80782" y="5755341"/>
            <a:ext cx="92515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…. something like this.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38210" y="746312"/>
            <a:ext cx="6504937" cy="4904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2396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0">
        <p:push/>
        <p:sndAc>
          <p:stSnd>
            <p:snd r:embed="rId2" name="suction.wav"/>
          </p:stSnd>
        </p:sndAc>
      </p:transition>
    </mc:Choice>
    <mc:Fallback xmlns="">
      <p:transition advClick="0" advTm="20000">
        <p:push/>
        <p:sndAc>
          <p:stSnd>
            <p:snd r:embed="rId6" name="suctio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preview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137"/>
          <a:stretch/>
        </p:blipFill>
        <p:spPr bwMode="auto">
          <a:xfrm>
            <a:off x="3705598" y="299477"/>
            <a:ext cx="4868465" cy="4729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Moulsham Infant School - Forms and Request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2782" y="4880256"/>
            <a:ext cx="1896366" cy="1500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Image result for smile 3d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39" t="10086" r="18890" b="8826"/>
          <a:stretch/>
        </p:blipFill>
        <p:spPr bwMode="auto">
          <a:xfrm>
            <a:off x="221876" y="242047"/>
            <a:ext cx="2162198" cy="2043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880782" y="5755341"/>
            <a:ext cx="92515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This is the area we intend to put the ’sensory pod / shed / den’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26019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0">
        <p:push/>
        <p:sndAc>
          <p:stSnd>
            <p:snd r:embed="rId2" name="suction.wav"/>
          </p:stSnd>
        </p:sndAc>
      </p:transition>
    </mc:Choice>
    <mc:Fallback xmlns="">
      <p:transition advClick="0" advTm="20000">
        <p:push/>
        <p:sndAc>
          <p:stSnd>
            <p:snd r:embed="rId6" name="suctio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384074" y="858632"/>
            <a:ext cx="9204511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0" i="0" dirty="0" smtClean="0">
                <a:solidFill>
                  <a:srgbClr val="000000"/>
                </a:solidFill>
                <a:effectLst/>
                <a:latin typeface="Calibri body"/>
                <a:ea typeface="Calibri" panose="020F0502020204030204" pitchFamily="34" charset="0"/>
                <a:cs typeface="Calibri" panose="020F0502020204030204" pitchFamily="34" charset="0"/>
              </a:rPr>
              <a:t>The goal of a sensory room is to provide a </a:t>
            </a:r>
            <a:r>
              <a:rPr lang="en-GB" sz="2800" dirty="0" smtClean="0">
                <a:solidFill>
                  <a:srgbClr val="000000"/>
                </a:solidFill>
                <a:latin typeface="Calibri body"/>
                <a:ea typeface="Calibri" panose="020F0502020204030204" pitchFamily="34" charset="0"/>
                <a:cs typeface="Calibri" panose="020F0502020204030204" pitchFamily="34" charset="0"/>
              </a:rPr>
              <a:t>calming</a:t>
            </a:r>
            <a:r>
              <a:rPr lang="en-GB" sz="2800" b="0" i="0" dirty="0" smtClean="0">
                <a:solidFill>
                  <a:srgbClr val="000000"/>
                </a:solidFill>
                <a:effectLst/>
                <a:latin typeface="Calibri body"/>
                <a:ea typeface="Calibri" panose="020F0502020204030204" pitchFamily="34" charset="0"/>
                <a:cs typeface="Calibri" panose="020F0502020204030204" pitchFamily="34" charset="0"/>
              </a:rPr>
              <a:t> place for all, including children with</a:t>
            </a:r>
            <a:r>
              <a:rPr lang="en-GB" sz="2800" b="0" i="0" dirty="0" smtClean="0">
                <a:effectLst/>
                <a:latin typeface="Calibri body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r>
              <a:rPr lang="en-GB" sz="2800" dirty="0" smtClean="0">
                <a:latin typeface="Calibri body"/>
                <a:ea typeface="Calibri" panose="020F0502020204030204" pitchFamily="34" charset="0"/>
                <a:cs typeface="Calibri" panose="020F0502020204030204" pitchFamily="34" charset="0"/>
              </a:rPr>
              <a:t>sensory needs. </a:t>
            </a:r>
            <a:r>
              <a:rPr lang="en-GB" sz="2800" dirty="0">
                <a:latin typeface="Calibri body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GB" sz="2800" dirty="0" smtClean="0">
                <a:latin typeface="Calibri body"/>
                <a:ea typeface="Calibri" panose="020F0502020204030204" pitchFamily="34" charset="0"/>
                <a:cs typeface="Calibri" panose="020F0502020204030204" pitchFamily="34" charset="0"/>
              </a:rPr>
              <a:t>hildren </a:t>
            </a:r>
            <a:r>
              <a:rPr lang="en-GB" sz="2800" b="0" i="0" dirty="0" smtClean="0">
                <a:solidFill>
                  <a:srgbClr val="000000"/>
                </a:solidFill>
                <a:effectLst/>
                <a:latin typeface="Calibri body"/>
                <a:ea typeface="Calibri" panose="020F0502020204030204" pitchFamily="34" charset="0"/>
                <a:cs typeface="Calibri" panose="020F0502020204030204" pitchFamily="34" charset="0"/>
              </a:rPr>
              <a:t>can go there when they need to either calm or stimulate their senses. </a:t>
            </a:r>
          </a:p>
        </p:txBody>
      </p:sp>
      <p:pic>
        <p:nvPicPr>
          <p:cNvPr id="5" name="Picture 4" descr="Moulsham Infant School - Forms and Request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2782" y="4880256"/>
            <a:ext cx="1896366" cy="1500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Image result for smile 3d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39" t="10086" r="18890" b="8826"/>
          <a:stretch/>
        </p:blipFill>
        <p:spPr bwMode="auto">
          <a:xfrm>
            <a:off x="221876" y="106920"/>
            <a:ext cx="2162198" cy="2043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302975" y="3210495"/>
            <a:ext cx="920451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0" i="0" dirty="0" smtClean="0">
                <a:solidFill>
                  <a:srgbClr val="000000"/>
                </a:solidFill>
                <a:effectLst/>
                <a:latin typeface="Calibri body"/>
                <a:ea typeface="Calibri" panose="020F0502020204030204" pitchFamily="34" charset="0"/>
                <a:cs typeface="Calibri" panose="020F0502020204030204" pitchFamily="34" charset="0"/>
              </a:rPr>
              <a:t>They can be as varied as the people who use them.</a:t>
            </a:r>
          </a:p>
          <a:p>
            <a:r>
              <a:rPr lang="en-GB" sz="2800" b="0" i="0" dirty="0" smtClean="0">
                <a:solidFill>
                  <a:srgbClr val="000000"/>
                </a:solidFill>
                <a:effectLst/>
                <a:latin typeface="Calibri body"/>
                <a:ea typeface="Calibri" panose="020F0502020204030204" pitchFamily="34" charset="0"/>
                <a:cs typeface="Calibri" panose="020F0502020204030204" pitchFamily="34" charset="0"/>
              </a:rPr>
              <a:t>Sensory rooms provide a great variety of activities to help engage the senses. </a:t>
            </a:r>
            <a:endParaRPr lang="en-GB" sz="2800" b="0" i="0" dirty="0">
              <a:solidFill>
                <a:srgbClr val="000000"/>
              </a:solidFill>
              <a:effectLst/>
              <a:latin typeface="Calibri body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85799" y="5034180"/>
            <a:ext cx="920451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0" i="0" dirty="0" smtClean="0">
                <a:solidFill>
                  <a:srgbClr val="000000"/>
                </a:solidFill>
                <a:effectLst/>
                <a:latin typeface="Calibri body"/>
                <a:ea typeface="Calibri" panose="020F0502020204030204" pitchFamily="34" charset="0"/>
                <a:cs typeface="Calibri" panose="020F0502020204030204" pitchFamily="34" charset="0"/>
              </a:rPr>
              <a:t>Sensory rooms provide a great variety of activities to help engage the senses. </a:t>
            </a:r>
            <a:endParaRPr lang="en-GB" sz="2800" b="0" i="0" dirty="0">
              <a:solidFill>
                <a:srgbClr val="000000"/>
              </a:solidFill>
              <a:effectLst/>
              <a:latin typeface="Calibri body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2546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0">
        <p:push/>
        <p:sndAc>
          <p:stSnd>
            <p:snd r:embed="rId2" name="suction.wav"/>
          </p:stSnd>
        </p:sndAc>
      </p:transition>
    </mc:Choice>
    <mc:Fallback xmlns="">
      <p:transition advClick="0" advTm="20000">
        <p:push/>
        <p:sndAc>
          <p:stSnd>
            <p:snd r:embed="rId5" name="suctio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Moulsham Infant School - Forms and Request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2782" y="4880256"/>
            <a:ext cx="1896366" cy="1500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Image result for smile 3d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39" t="10086" r="18890" b="8826"/>
          <a:stretch/>
        </p:blipFill>
        <p:spPr bwMode="auto">
          <a:xfrm>
            <a:off x="221876" y="106920"/>
            <a:ext cx="2162198" cy="2043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2669240" y="569757"/>
            <a:ext cx="920451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solidFill>
                  <a:srgbClr val="000000"/>
                </a:solidFill>
                <a:latin typeface="Calibri body"/>
                <a:ea typeface="Calibri" panose="020F0502020204030204" pitchFamily="34" charset="0"/>
                <a:cs typeface="Calibri" panose="020F0502020204030204" pitchFamily="34" charset="0"/>
              </a:rPr>
              <a:t>Children may have sensory needs if they are sensitive to sound, touch, taste, smell, visuals or movements.</a:t>
            </a:r>
            <a:endParaRPr lang="en-GB" sz="2800" b="0" i="0" dirty="0">
              <a:solidFill>
                <a:srgbClr val="000000"/>
              </a:solidFill>
              <a:effectLst/>
              <a:latin typeface="Calibri body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52599" y="1893719"/>
            <a:ext cx="920451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0" i="0" dirty="0" smtClean="0">
                <a:solidFill>
                  <a:srgbClr val="000000"/>
                </a:solidFill>
                <a:effectLst/>
                <a:latin typeface="Calibri body"/>
                <a:ea typeface="Calibri" panose="020F0502020204030204" pitchFamily="34" charset="0"/>
                <a:cs typeface="Calibri" panose="020F0502020204030204" pitchFamily="34" charset="0"/>
              </a:rPr>
              <a:t>Sensory play is beneficial for children as it helps  them engage with the world and develop their brain’s pathways. </a:t>
            </a:r>
            <a:endParaRPr lang="en-GB" sz="2800" b="0" i="0" dirty="0">
              <a:solidFill>
                <a:srgbClr val="000000"/>
              </a:solidFill>
              <a:effectLst/>
              <a:latin typeface="Calibri body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02222" y="3680518"/>
            <a:ext cx="920451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0" i="0" dirty="0" smtClean="0">
                <a:solidFill>
                  <a:srgbClr val="000000"/>
                </a:solidFill>
                <a:effectLst/>
                <a:latin typeface="Calibri body"/>
                <a:ea typeface="Calibri" panose="020F0502020204030204" pitchFamily="34" charset="0"/>
                <a:cs typeface="Calibri" panose="020F0502020204030204" pitchFamily="34" charset="0"/>
              </a:rPr>
              <a:t>Children may react differently to sensory input, depending on whether they are sensory seekers or sensory avoiders.</a:t>
            </a:r>
            <a:endParaRPr lang="en-GB" sz="2800" b="0" i="0" dirty="0">
              <a:solidFill>
                <a:srgbClr val="000000"/>
              </a:solidFill>
              <a:effectLst/>
              <a:latin typeface="Calibri body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68271" y="5630443"/>
            <a:ext cx="920451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0" i="0" dirty="0" smtClean="0">
                <a:solidFill>
                  <a:srgbClr val="000000"/>
                </a:solidFill>
                <a:effectLst/>
                <a:latin typeface="Calibri body"/>
                <a:ea typeface="Calibri" panose="020F0502020204030204" pitchFamily="34" charset="0"/>
                <a:cs typeface="Calibri" panose="020F0502020204030204" pitchFamily="34" charset="0"/>
              </a:rPr>
              <a:t>Sensory seekers need more stimulation, while sensory avoiders needs less.</a:t>
            </a:r>
            <a:endParaRPr lang="en-GB" sz="2800" b="0" i="0" dirty="0">
              <a:solidFill>
                <a:srgbClr val="000000"/>
              </a:solidFill>
              <a:effectLst/>
              <a:latin typeface="Calibri body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644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0">
        <p:push/>
        <p:sndAc>
          <p:stSnd>
            <p:snd r:embed="rId2" name="suction.wav"/>
          </p:stSnd>
        </p:sndAc>
      </p:transition>
    </mc:Choice>
    <mc:Fallback xmlns="">
      <p:transition advClick="0" advTm="20000">
        <p:push/>
        <p:sndAc>
          <p:stSnd>
            <p:snd r:embed="rId5" name="suctio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104464" y="378993"/>
            <a:ext cx="920451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solidFill>
                  <a:srgbClr val="000000"/>
                </a:solidFill>
                <a:latin typeface="Calibri body"/>
                <a:ea typeface="Calibri" panose="020F0502020204030204" pitchFamily="34" charset="0"/>
                <a:cs typeface="Calibri" panose="020F0502020204030204" pitchFamily="34" charset="0"/>
              </a:rPr>
              <a:t>            Benefits of Sensory Play</a:t>
            </a:r>
            <a:endParaRPr lang="en-GB" sz="2800" b="0" i="0" dirty="0">
              <a:solidFill>
                <a:srgbClr val="000000"/>
              </a:solidFill>
              <a:effectLst/>
              <a:latin typeface="Calibri body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581981" y="976166"/>
            <a:ext cx="920451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solidFill>
                  <a:srgbClr val="000000"/>
                </a:solidFill>
                <a:latin typeface="Calibri body"/>
                <a:ea typeface="Calibri" panose="020F0502020204030204" pitchFamily="34" charset="0"/>
                <a:cs typeface="Calibri" panose="020F0502020204030204" pitchFamily="34" charset="0"/>
              </a:rPr>
              <a:t>  Encourages problem solving. As children manipulate objects and explore through their senses, they are developing key strategies to problem solve.</a:t>
            </a:r>
            <a:endParaRPr lang="en-GB" sz="2800" b="0" i="0" dirty="0">
              <a:solidFill>
                <a:srgbClr val="000000"/>
              </a:solidFill>
              <a:effectLst/>
              <a:latin typeface="Calibri body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" name="Picture 6" descr="Moulsham Infant School - Forms and Request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2782" y="4880256"/>
            <a:ext cx="1896366" cy="1500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Image result for smile 3d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39" t="10086" r="18890" b="8826"/>
          <a:stretch/>
        </p:blipFill>
        <p:spPr bwMode="auto">
          <a:xfrm>
            <a:off x="221876" y="106920"/>
            <a:ext cx="2162198" cy="2043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383241" y="2757401"/>
            <a:ext cx="89221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000000"/>
                </a:solidFill>
                <a:latin typeface="Calibri body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800" dirty="0" smtClean="0">
                <a:solidFill>
                  <a:srgbClr val="FF0000"/>
                </a:solidFill>
                <a:latin typeface="Calibri body"/>
                <a:ea typeface="Calibri" panose="020F0502020204030204" pitchFamily="34" charset="0"/>
                <a:cs typeface="Calibri" panose="020F0502020204030204" pitchFamily="34" charset="0"/>
              </a:rPr>
              <a:t>Increases brain development.</a:t>
            </a:r>
            <a:endParaRPr lang="en-GB" sz="2800" dirty="0">
              <a:solidFill>
                <a:srgbClr val="FF0000"/>
              </a:solidFill>
              <a:latin typeface="Calibri body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934571" y="3702534"/>
            <a:ext cx="412152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 body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800" dirty="0" smtClean="0">
                <a:solidFill>
                  <a:srgbClr val="0070C0"/>
                </a:solidFill>
                <a:latin typeface="Calibri body"/>
                <a:ea typeface="Calibri" panose="020F0502020204030204" pitchFamily="34" charset="0"/>
                <a:cs typeface="Calibri" panose="020F0502020204030204" pitchFamily="34" charset="0"/>
              </a:rPr>
              <a:t>Provides sensory input.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184237" y="2831354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800" dirty="0">
                <a:solidFill>
                  <a:srgbClr val="000000"/>
                </a:solidFill>
                <a:latin typeface="Calibri body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800" dirty="0" smtClean="0">
                <a:solidFill>
                  <a:srgbClr val="00B050"/>
                </a:solidFill>
                <a:latin typeface="Calibri body"/>
                <a:ea typeface="Calibri" panose="020F0502020204030204" pitchFamily="34" charset="0"/>
                <a:cs typeface="Calibri" panose="020F0502020204030204" pitchFamily="34" charset="0"/>
              </a:rPr>
              <a:t>Better retention.</a:t>
            </a:r>
            <a:endParaRPr lang="en-GB" dirty="0">
              <a:solidFill>
                <a:srgbClr val="00B050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21876" y="4495592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800" dirty="0" smtClean="0">
                <a:solidFill>
                  <a:srgbClr val="7030A0"/>
                </a:solidFill>
                <a:latin typeface="Calibri body"/>
                <a:ea typeface="Calibri" panose="020F0502020204030204" pitchFamily="34" charset="0"/>
                <a:cs typeface="Calibri" panose="020F0502020204030204" pitchFamily="34" charset="0"/>
              </a:rPr>
              <a:t>Language development.</a:t>
            </a:r>
            <a:endParaRPr lang="en-GB" dirty="0">
              <a:solidFill>
                <a:srgbClr val="7030A0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873148" y="4175139"/>
            <a:ext cx="6096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800" dirty="0">
                <a:solidFill>
                  <a:srgbClr val="000000"/>
                </a:solidFill>
                <a:latin typeface="Calibri body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800" dirty="0" smtClean="0">
                <a:solidFill>
                  <a:srgbClr val="C00000"/>
                </a:solidFill>
                <a:latin typeface="Calibri body"/>
                <a:ea typeface="Calibri" panose="020F0502020204030204" pitchFamily="34" charset="0"/>
                <a:cs typeface="Calibri" panose="020F0502020204030204" pitchFamily="34" charset="0"/>
              </a:rPr>
              <a:t>Regulation of emotions and behaviour.</a:t>
            </a:r>
            <a:endParaRPr lang="en-GB" dirty="0">
              <a:solidFill>
                <a:srgbClr val="C00000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33812" y="5493328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800" dirty="0">
                <a:solidFill>
                  <a:srgbClr val="000000"/>
                </a:solidFill>
                <a:latin typeface="Calibri body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800" dirty="0" smtClean="0">
                <a:solidFill>
                  <a:srgbClr val="00B0F0"/>
                </a:solidFill>
                <a:latin typeface="Calibri body"/>
                <a:ea typeface="Calibri" panose="020F0502020204030204" pitchFamily="34" charset="0"/>
                <a:cs typeface="Calibri" panose="020F0502020204030204" pitchFamily="34" charset="0"/>
              </a:rPr>
              <a:t>Improves fine motor skills.</a:t>
            </a:r>
            <a:endParaRPr lang="en-GB" dirty="0">
              <a:solidFill>
                <a:srgbClr val="00B0F0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4844303" y="6119020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800" dirty="0">
                <a:solidFill>
                  <a:srgbClr val="000000"/>
                </a:solidFill>
                <a:latin typeface="Calibri body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800" dirty="0" smtClean="0">
                <a:solidFill>
                  <a:srgbClr val="FFC000"/>
                </a:solidFill>
                <a:latin typeface="Calibri body"/>
                <a:ea typeface="Calibri" panose="020F0502020204030204" pitchFamily="34" charset="0"/>
                <a:cs typeface="Calibri" panose="020F0502020204030204" pitchFamily="34" charset="0"/>
              </a:rPr>
              <a:t>Sparks and interest in learning.</a:t>
            </a:r>
            <a:endParaRPr lang="en-GB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1670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0">
        <p:push/>
        <p:sndAc>
          <p:stSnd>
            <p:snd r:embed="rId2" name="suction.wav"/>
          </p:stSnd>
        </p:sndAc>
      </p:transition>
    </mc:Choice>
    <mc:Fallback xmlns="">
      <p:transition advClick="0" advTm="20000">
        <p:push/>
        <p:sndAc>
          <p:stSnd>
            <p:snd r:embed="rId5" name="suctio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99548" y="338685"/>
            <a:ext cx="72546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000000"/>
                </a:solidFill>
                <a:latin typeface="Calibri body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800" dirty="0" smtClean="0">
                <a:solidFill>
                  <a:srgbClr val="000000"/>
                </a:solidFill>
                <a:latin typeface="Calibri body"/>
                <a:ea typeface="Calibri" panose="020F0502020204030204" pitchFamily="34" charset="0"/>
                <a:cs typeface="Calibri" panose="020F0502020204030204" pitchFamily="34" charset="0"/>
              </a:rPr>
              <a:t>What are the benefits of a sensory room.</a:t>
            </a:r>
            <a:endParaRPr lang="en-GB" dirty="0"/>
          </a:p>
        </p:txBody>
      </p:sp>
      <p:pic>
        <p:nvPicPr>
          <p:cNvPr id="5" name="Picture 4" descr="Moulsham Infant School - Forms and Request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0529" y="5018555"/>
            <a:ext cx="1896366" cy="1500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Image result for smile 3d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39" t="10086" r="18890" b="8826"/>
          <a:stretch/>
        </p:blipFill>
        <p:spPr bwMode="auto">
          <a:xfrm>
            <a:off x="221876" y="106920"/>
            <a:ext cx="2162198" cy="2043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2384074" y="1025859"/>
            <a:ext cx="9644320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000000"/>
                </a:solidFill>
                <a:latin typeface="Calibri body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400" dirty="0" smtClean="0">
                <a:solidFill>
                  <a:srgbClr val="000000"/>
                </a:solidFill>
                <a:latin typeface="Calibri body"/>
                <a:ea typeface="Calibri" panose="020F0502020204030204" pitchFamily="34" charset="0"/>
                <a:cs typeface="Calibri" panose="020F0502020204030204" pitchFamily="34" charset="0"/>
              </a:rPr>
              <a:t>Many hidden benefits exist when using a sensory room. Children with sensory and other cognitive and physical disabilities often feel empowered when controlling the environment around them</a:t>
            </a:r>
            <a:endParaRPr lang="en-GB" sz="2400" dirty="0"/>
          </a:p>
        </p:txBody>
      </p:sp>
      <p:sp>
        <p:nvSpPr>
          <p:cNvPr id="10" name="Rectangle 9"/>
          <p:cNvSpPr/>
          <p:nvPr/>
        </p:nvSpPr>
        <p:spPr>
          <a:xfrm>
            <a:off x="12326" y="5377675"/>
            <a:ext cx="11544300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000000"/>
                </a:solidFill>
                <a:latin typeface="Calibri body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400" dirty="0" smtClean="0">
                <a:solidFill>
                  <a:srgbClr val="000000"/>
                </a:solidFill>
                <a:latin typeface="Calibri body"/>
                <a:ea typeface="Calibri" panose="020F0502020204030204" pitchFamily="34" charset="0"/>
                <a:cs typeface="Calibri" panose="020F0502020204030204" pitchFamily="34" charset="0"/>
              </a:rPr>
              <a:t>Another example is when a child constantly engages in sensory seeking </a:t>
            </a:r>
          </a:p>
          <a:p>
            <a:r>
              <a:rPr lang="en-GB" sz="2400" dirty="0" smtClean="0">
                <a:solidFill>
                  <a:srgbClr val="000000"/>
                </a:solidFill>
                <a:latin typeface="Calibri body"/>
                <a:ea typeface="Calibri" panose="020F0502020204030204" pitchFamily="34" charset="0"/>
                <a:cs typeface="Calibri" panose="020F0502020204030204" pitchFamily="34" charset="0"/>
              </a:rPr>
              <a:t>behaviour, they may need more input in order to stay focused – they may </a:t>
            </a:r>
          </a:p>
          <a:p>
            <a:r>
              <a:rPr lang="en-GB" sz="2400" dirty="0">
                <a:solidFill>
                  <a:srgbClr val="000000"/>
                </a:solidFill>
                <a:latin typeface="Calibri body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sz="2400" dirty="0" smtClean="0">
                <a:solidFill>
                  <a:srgbClr val="000000"/>
                </a:solidFill>
                <a:latin typeface="Calibri body"/>
                <a:ea typeface="Calibri" panose="020F0502020204030204" pitchFamily="34" charset="0"/>
                <a:cs typeface="Calibri" panose="020F0502020204030204" pitchFamily="34" charset="0"/>
              </a:rPr>
              <a:t>hen use weighted items to know where they are in the wider space </a:t>
            </a:r>
            <a:endParaRPr lang="en-GB" sz="2000" dirty="0"/>
          </a:p>
        </p:txBody>
      </p:sp>
      <p:sp>
        <p:nvSpPr>
          <p:cNvPr id="11" name="Rectangle 10"/>
          <p:cNvSpPr/>
          <p:nvPr/>
        </p:nvSpPr>
        <p:spPr>
          <a:xfrm>
            <a:off x="221876" y="3986816"/>
            <a:ext cx="11544300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000000"/>
                </a:solidFill>
                <a:latin typeface="Calibri body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400" dirty="0" smtClean="0">
                <a:solidFill>
                  <a:srgbClr val="000000"/>
                </a:solidFill>
                <a:latin typeface="Calibri body"/>
                <a:ea typeface="Calibri" panose="020F0502020204030204" pitchFamily="34" charset="0"/>
                <a:cs typeface="Calibri" panose="020F0502020204030204" pitchFamily="34" charset="0"/>
              </a:rPr>
              <a:t>After spending time in the sensory room, users often enjoy increased concentration and focus, improved creativity and expression, increases fine and gross motor skills and promotes calmer behaviours.</a:t>
            </a:r>
            <a:endParaRPr lang="en-GB" sz="2000" dirty="0"/>
          </a:p>
        </p:txBody>
      </p:sp>
      <p:sp>
        <p:nvSpPr>
          <p:cNvPr id="12" name="Rectangle 11"/>
          <p:cNvSpPr/>
          <p:nvPr/>
        </p:nvSpPr>
        <p:spPr>
          <a:xfrm>
            <a:off x="340659" y="2292259"/>
            <a:ext cx="115443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000000"/>
                </a:solidFill>
                <a:latin typeface="Calibri body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400" dirty="0" smtClean="0">
                <a:solidFill>
                  <a:srgbClr val="000000"/>
                </a:solidFill>
                <a:latin typeface="Calibri body"/>
                <a:ea typeface="Calibri" panose="020F0502020204030204" pitchFamily="34" charset="0"/>
                <a:cs typeface="Calibri" panose="020F0502020204030204" pitchFamily="34" charset="0"/>
              </a:rPr>
              <a:t>A sensory room allows users to use what ever piece of equipment they need at that time. For example, someone may have difficulty when overstimulated by noise. They can enter a sensory room and use the items they feel would best make them comfortable and more in control of their body’s regulation.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562896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0">
        <p:push/>
        <p:sndAc>
          <p:stSnd>
            <p:snd r:embed="rId2" name="suction.wav"/>
          </p:stSnd>
        </p:sndAc>
      </p:transition>
    </mc:Choice>
    <mc:Fallback xmlns="">
      <p:transition advClick="0" advTm="20000">
        <p:push/>
        <p:sndAc>
          <p:stSnd>
            <p:snd r:embed="rId5" name="suction.wav"/>
          </p:stSnd>
        </p:sndAc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825002" y="353863"/>
            <a:ext cx="72602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0" i="0" dirty="0" smtClean="0">
                <a:solidFill>
                  <a:srgbClr val="000000"/>
                </a:solidFill>
                <a:effectLst/>
                <a:latin typeface="futura-pt_book"/>
              </a:rPr>
              <a:t>Items there may be in a sensory room.</a:t>
            </a:r>
            <a:endParaRPr lang="en-GB" sz="2800" b="0" i="0" dirty="0">
              <a:solidFill>
                <a:srgbClr val="000000"/>
              </a:solidFill>
              <a:effectLst/>
              <a:latin typeface="futura-pt_book"/>
            </a:endParaRPr>
          </a:p>
        </p:txBody>
      </p:sp>
      <p:pic>
        <p:nvPicPr>
          <p:cNvPr id="5" name="Picture 4" descr="Moulsham Infant School - Forms and Request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0529" y="5018555"/>
            <a:ext cx="1896366" cy="1500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Image result for smile 3d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39" t="10086" r="18890" b="8826"/>
          <a:stretch/>
        </p:blipFill>
        <p:spPr bwMode="auto">
          <a:xfrm>
            <a:off x="221876" y="106920"/>
            <a:ext cx="2162198" cy="2043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3710267" y="1512925"/>
            <a:ext cx="6096000" cy="51398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800" dirty="0" smtClean="0">
                <a:solidFill>
                  <a:srgbClr val="000000"/>
                </a:solidFill>
                <a:latin typeface="futura-pt_book"/>
              </a:rPr>
              <a:t>Massage equipment</a:t>
            </a:r>
          </a:p>
          <a:p>
            <a:r>
              <a:rPr lang="en-GB" sz="2800" b="0" i="0" dirty="0" smtClean="0">
                <a:solidFill>
                  <a:srgbClr val="000000"/>
                </a:solidFill>
                <a:effectLst/>
                <a:latin typeface="futura-pt_book"/>
              </a:rPr>
              <a:t>Lighting that slowly changes colours</a:t>
            </a:r>
          </a:p>
          <a:p>
            <a:r>
              <a:rPr lang="en-GB" sz="2800" dirty="0" smtClean="0">
                <a:solidFill>
                  <a:srgbClr val="000000"/>
                </a:solidFill>
                <a:latin typeface="futura-pt_book"/>
              </a:rPr>
              <a:t>Bubble tubes</a:t>
            </a:r>
          </a:p>
          <a:p>
            <a:r>
              <a:rPr lang="en-GB" sz="2800" b="0" i="0" dirty="0" smtClean="0">
                <a:solidFill>
                  <a:srgbClr val="000000"/>
                </a:solidFill>
                <a:effectLst/>
                <a:latin typeface="futura-pt_book"/>
              </a:rPr>
              <a:t>Calming scents</a:t>
            </a:r>
          </a:p>
          <a:p>
            <a:r>
              <a:rPr lang="en-GB" sz="2800" dirty="0" smtClean="0">
                <a:solidFill>
                  <a:srgbClr val="000000"/>
                </a:solidFill>
                <a:latin typeface="futura-pt_book"/>
              </a:rPr>
              <a:t>Music</a:t>
            </a:r>
          </a:p>
          <a:p>
            <a:r>
              <a:rPr lang="en-GB" sz="2800" b="0" i="0" dirty="0" smtClean="0">
                <a:solidFill>
                  <a:srgbClr val="000000"/>
                </a:solidFill>
                <a:effectLst/>
                <a:latin typeface="futura-pt_book"/>
              </a:rPr>
              <a:t>Weighted blankets</a:t>
            </a:r>
          </a:p>
          <a:p>
            <a:r>
              <a:rPr lang="en-GB" sz="2800" dirty="0" smtClean="0">
                <a:solidFill>
                  <a:srgbClr val="000000"/>
                </a:solidFill>
                <a:latin typeface="futura-pt_book"/>
              </a:rPr>
              <a:t>Bean bags</a:t>
            </a:r>
          </a:p>
          <a:p>
            <a:r>
              <a:rPr lang="en-GB" sz="2800" b="0" i="0" dirty="0" smtClean="0">
                <a:solidFill>
                  <a:srgbClr val="000000"/>
                </a:solidFill>
                <a:effectLst/>
                <a:latin typeface="futura-pt_book"/>
              </a:rPr>
              <a:t>Fidget toys</a:t>
            </a:r>
          </a:p>
          <a:p>
            <a:r>
              <a:rPr lang="en-GB" sz="2800" dirty="0" smtClean="0">
                <a:solidFill>
                  <a:srgbClr val="000000"/>
                </a:solidFill>
                <a:latin typeface="futura-pt_book"/>
              </a:rPr>
              <a:t>Swing</a:t>
            </a:r>
          </a:p>
          <a:p>
            <a:r>
              <a:rPr lang="en-GB" sz="2800" b="0" i="0" dirty="0" smtClean="0">
                <a:solidFill>
                  <a:srgbClr val="000000"/>
                </a:solidFill>
                <a:effectLst/>
                <a:latin typeface="futura-pt_book"/>
              </a:rPr>
              <a:t>Sensory seating</a:t>
            </a:r>
          </a:p>
          <a:p>
            <a:endParaRPr lang="en-GB" sz="2400" b="0" i="0" dirty="0" smtClean="0">
              <a:solidFill>
                <a:srgbClr val="000000"/>
              </a:solidFill>
              <a:effectLst/>
              <a:latin typeface="futura-pt_book"/>
            </a:endParaRPr>
          </a:p>
          <a:p>
            <a:endParaRPr lang="en-GB" sz="2400" b="0" i="0" dirty="0">
              <a:solidFill>
                <a:srgbClr val="000000"/>
              </a:solidFill>
              <a:effectLst/>
              <a:latin typeface="futura-pt_book"/>
            </a:endParaRPr>
          </a:p>
        </p:txBody>
      </p:sp>
      <p:pic>
        <p:nvPicPr>
          <p:cNvPr id="10" name="Picture 2" descr="harkla sensory swi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928" y="5150603"/>
            <a:ext cx="3034727" cy="1502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Harkla Hu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8675" y="2635623"/>
            <a:ext cx="2886198" cy="1922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boy under grey weighted blanket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339" y="2732416"/>
            <a:ext cx="1836644" cy="1836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5318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0">
        <p:push/>
        <p:sndAc>
          <p:stSnd>
            <p:snd r:embed="rId2" name="suction.wav"/>
          </p:stSnd>
        </p:sndAc>
      </p:transition>
    </mc:Choice>
    <mc:Fallback xmlns="">
      <p:transition advClick="0" advTm="20000">
        <p:push/>
        <p:sndAc>
          <p:stSnd>
            <p:snd r:embed="rId8" name="suction.wav"/>
          </p:stSnd>
        </p:sndAc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Moulsham Infant School - Forms and Request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2952" y="5032002"/>
            <a:ext cx="1896366" cy="1500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Image result for smile 3d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39" t="10086" r="18890" b="8826"/>
          <a:stretch/>
        </p:blipFill>
        <p:spPr bwMode="auto">
          <a:xfrm>
            <a:off x="221876" y="106920"/>
            <a:ext cx="2162198" cy="2043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2554940" y="269072"/>
            <a:ext cx="8639735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0" i="0" dirty="0" smtClean="0">
                <a:solidFill>
                  <a:srgbClr val="000000"/>
                </a:solidFill>
                <a:effectLst/>
                <a:latin typeface="Calibri body"/>
              </a:rPr>
              <a:t>We have </a:t>
            </a:r>
            <a:r>
              <a:rPr lang="en-GB" sz="2800" dirty="0" smtClean="0">
                <a:solidFill>
                  <a:srgbClr val="000000"/>
                </a:solidFill>
                <a:latin typeface="Calibri body"/>
              </a:rPr>
              <a:t>set up a fundraising page to help raise funds for this project. If anyone</a:t>
            </a:r>
            <a:r>
              <a:rPr lang="en-GB" sz="2800" b="0" i="0" dirty="0" smtClean="0">
                <a:solidFill>
                  <a:srgbClr val="000000"/>
                </a:solidFill>
                <a:effectLst/>
                <a:latin typeface="Calibri body"/>
              </a:rPr>
              <a:t> would be happy to donate please do – all contributions will help – thank you</a:t>
            </a:r>
            <a:r>
              <a:rPr lang="en-GB" sz="2800" b="0" i="0" dirty="0" smtClean="0">
                <a:solidFill>
                  <a:srgbClr val="000000"/>
                </a:solidFill>
                <a:effectLst/>
                <a:latin typeface="Calibri body"/>
              </a:rPr>
              <a:t>. We have a Just </a:t>
            </a:r>
            <a:r>
              <a:rPr lang="en-GB" sz="2800" b="0" i="0" smtClean="0">
                <a:solidFill>
                  <a:srgbClr val="000000"/>
                </a:solidFill>
                <a:effectLst/>
                <a:latin typeface="Calibri body"/>
              </a:rPr>
              <a:t>Giving Page at </a:t>
            </a:r>
            <a:r>
              <a:rPr lang="en-GB" u="sng">
                <a:hlinkClick r:id="rId5"/>
              </a:rPr>
              <a:t>www.justgiving.com/crowdfunding/SmileAndMoulshamInfantSchool</a:t>
            </a:r>
            <a:endParaRPr lang="en-GB" sz="2800" b="0" i="0" dirty="0" smtClean="0">
              <a:solidFill>
                <a:srgbClr val="000000"/>
              </a:solidFill>
              <a:effectLst/>
              <a:latin typeface="Calibri body"/>
            </a:endParaRPr>
          </a:p>
          <a:p>
            <a:endParaRPr lang="en-GB" sz="2400" b="0" i="0" dirty="0">
              <a:solidFill>
                <a:srgbClr val="000000"/>
              </a:solidFill>
              <a:effectLst/>
              <a:latin typeface="futura-pt_book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4598" y="3059206"/>
            <a:ext cx="4414732" cy="332885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58166" y="3106974"/>
            <a:ext cx="4348101" cy="3281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228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0">
        <p:push/>
        <p:sndAc>
          <p:stSnd>
            <p:snd r:embed="rId2" name="suction.wav"/>
          </p:stSnd>
        </p:sndAc>
      </p:transition>
    </mc:Choice>
    <mc:Fallback xmlns="">
      <p:transition advClick="0" advTm="20000">
        <p:push/>
        <p:sndAc>
          <p:stSnd>
            <p:snd r:embed="rId8" name="suctio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619</Words>
  <Application>Microsoft Office PowerPoint</Application>
  <PresentationFormat>Widescreen</PresentationFormat>
  <Paragraphs>46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body</vt:lpstr>
      <vt:lpstr>Calibri Light</vt:lpstr>
      <vt:lpstr>futura-pt_book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Landa-Arrese</dc:creator>
  <cp:lastModifiedBy>Sue</cp:lastModifiedBy>
  <cp:revision>25</cp:revision>
  <dcterms:created xsi:type="dcterms:W3CDTF">2023-06-29T08:48:37Z</dcterms:created>
  <dcterms:modified xsi:type="dcterms:W3CDTF">2023-07-19T10:27:42Z</dcterms:modified>
</cp:coreProperties>
</file>