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1FEBE3C-E633-3721-40D4-1AB31897FA33}" v="388" dt="2026-09-09T15:28:03.12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306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51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8852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146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2319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070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7032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09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9612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42283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9280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9837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50919-449D-46AE-8557-545EB431D4BF}" type="datetimeFigureOut">
              <a:rPr lang="en-GB" smtClean="0"/>
              <a:t>09/09/2026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191F5A-5401-4444-BFC3-2ED9D0934F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01522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17" Type="http://schemas.openxmlformats.org/officeDocument/2006/relationships/image" Target="../media/image18.png"/><Relationship Id="rId2" Type="http://schemas.openxmlformats.org/officeDocument/2006/relationships/image" Target="../media/image4.png"/><Relationship Id="rId16" Type="http://schemas.openxmlformats.org/officeDocument/2006/relationships/image" Target="../media/image17.pn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jpeg"/><Relationship Id="rId10" Type="http://schemas.openxmlformats.org/officeDocument/2006/relationships/image" Target="../media/image11.png"/><Relationship Id="rId19" Type="http://schemas.openxmlformats.org/officeDocument/2006/relationships/image" Target="../media/image20.jpe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709" y="292558"/>
            <a:ext cx="795982" cy="654759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063691" y="596771"/>
            <a:ext cx="9812694" cy="701091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2400" b="1" dirty="0">
                <a:latin typeface="Comic Sans MS"/>
              </a:rPr>
              <a:t>In Year 2 we will be exploring Me and My Country, which will include learning about the UK and The Great Fire of London</a:t>
            </a:r>
            <a:endParaRPr lang="en-US" dirty="0">
              <a:latin typeface="Comic Sans MS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30887" y="5643395"/>
            <a:ext cx="44905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latin typeface="Comic Sans MS" panose="030F0702030302020204" pitchFamily="66" charset="0"/>
              </a:rPr>
              <a:t>Examples of some texts that will be used:</a:t>
            </a:r>
            <a:endParaRPr lang="en-GB" sz="16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021451" y="5207218"/>
            <a:ext cx="6343510" cy="1457130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11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GB" sz="1600" b="1" dirty="0">
                <a:latin typeface="Calibri"/>
                <a:ea typeface="Calibri"/>
                <a:cs typeface="Times New Roman"/>
              </a:rPr>
              <a:t>The Great Fire of London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 (Jane Bingham)  </a:t>
            </a:r>
            <a:r>
              <a:rPr lang="en-GB" sz="1600" b="1" dirty="0">
                <a:latin typeface="Calibri"/>
                <a:ea typeface="Calibri"/>
                <a:cs typeface="Times New Roman"/>
              </a:rPr>
              <a:t>The Lion in the Meadow 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(</a:t>
            </a:r>
            <a:r>
              <a:rPr lang="en-GB" sz="1600" dirty="0">
                <a:ea typeface="+mn-lt"/>
                <a:cs typeface="+mn-lt"/>
              </a:rPr>
              <a:t>Margaret Mahy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) </a:t>
            </a:r>
            <a:r>
              <a:rPr lang="en-GB" sz="1600" b="1" dirty="0">
                <a:latin typeface="Calibri"/>
                <a:ea typeface="Calibri"/>
                <a:cs typeface="Times New Roman"/>
              </a:rPr>
              <a:t>Harvey Slumfenberger’s Christmas Present </a:t>
            </a:r>
            <a:r>
              <a:rPr lang="en-GB" sz="1600" dirty="0">
                <a:latin typeface="Calibri"/>
                <a:ea typeface="Calibri"/>
                <a:cs typeface="Times New Roman"/>
              </a:rPr>
              <a:t>(John Burningham)</a:t>
            </a:r>
          </a:p>
          <a:p>
            <a:endParaRPr lang="en-GB" sz="1100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Great Fire of London 1666 - KS1">
            <a:extLst>
              <a:ext uri="{FF2B5EF4-FFF2-40B4-BE49-F238E27FC236}">
                <a16:creationId xmlns:a16="http://schemas.microsoft.com/office/drawing/2014/main" id="{71CD0F47-4C80-407A-8678-E9D3A3CD6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7822" y="1755836"/>
            <a:ext cx="4037119" cy="3063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 descr="United Kingdom Map | England, Scotland, Northern Ireland, Wales">
            <a:extLst>
              <a:ext uri="{FF2B5EF4-FFF2-40B4-BE49-F238E27FC236}">
                <a16:creationId xmlns:a16="http://schemas.microsoft.com/office/drawing/2014/main" id="{A15007CF-F824-DF98-DEB1-F6EF06B82D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1027" y="1511860"/>
            <a:ext cx="2756115" cy="330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558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70895" y="5369354"/>
            <a:ext cx="757361" cy="56802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7709" y="292558"/>
            <a:ext cx="795982" cy="65475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397188" y="-123941"/>
            <a:ext cx="5218349" cy="554912"/>
          </a:xfrm>
        </p:spPr>
        <p:txBody>
          <a:bodyPr>
            <a:normAutofit/>
          </a:bodyPr>
          <a:lstStyle/>
          <a:p>
            <a:r>
              <a:rPr lang="en-US" sz="1600" b="1" u="sng" dirty="0">
                <a:latin typeface="Comic Sans MS" panose="030F0702030302020204" pitchFamily="66" charset="0"/>
              </a:rPr>
              <a:t>What I am learning in Year 2</a:t>
            </a:r>
            <a:endParaRPr lang="en-GB" sz="1600" b="1" u="sng" dirty="0"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81047" y="531844"/>
            <a:ext cx="1584088" cy="276999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US" sz="1200" dirty="0">
                <a:latin typeface="Comic Sans MS"/>
              </a:rPr>
              <a:t>Autumn Term 2026</a:t>
            </a:r>
            <a:endParaRPr lang="en-GB" sz="1200" dirty="0">
              <a:latin typeface="Comic Sans MS" panose="030F0702030302020204" pitchFamily="66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5595402"/>
              </p:ext>
            </p:extLst>
          </p:nvPr>
        </p:nvGraphicFramePr>
        <p:xfrm>
          <a:off x="111403" y="993509"/>
          <a:ext cx="11499172" cy="54387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85011">
                  <a:extLst>
                    <a:ext uri="{9D8B030D-6E8A-4147-A177-3AD203B41FA5}">
                      <a16:colId xmlns:a16="http://schemas.microsoft.com/office/drawing/2014/main" val="4082284860"/>
                    </a:ext>
                  </a:extLst>
                </a:gridCol>
                <a:gridCol w="1428767">
                  <a:extLst>
                    <a:ext uri="{9D8B030D-6E8A-4147-A177-3AD203B41FA5}">
                      <a16:colId xmlns:a16="http://schemas.microsoft.com/office/drawing/2014/main" val="362201731"/>
                    </a:ext>
                  </a:extLst>
                </a:gridCol>
                <a:gridCol w="1452781">
                  <a:extLst>
                    <a:ext uri="{9D8B030D-6E8A-4147-A177-3AD203B41FA5}">
                      <a16:colId xmlns:a16="http://schemas.microsoft.com/office/drawing/2014/main" val="2829573365"/>
                    </a:ext>
                  </a:extLst>
                </a:gridCol>
                <a:gridCol w="1370522">
                  <a:extLst>
                    <a:ext uri="{9D8B030D-6E8A-4147-A177-3AD203B41FA5}">
                      <a16:colId xmlns:a16="http://schemas.microsoft.com/office/drawing/2014/main" val="2095011392"/>
                    </a:ext>
                  </a:extLst>
                </a:gridCol>
                <a:gridCol w="1388691">
                  <a:extLst>
                    <a:ext uri="{9D8B030D-6E8A-4147-A177-3AD203B41FA5}">
                      <a16:colId xmlns:a16="http://schemas.microsoft.com/office/drawing/2014/main" val="4283492156"/>
                    </a:ext>
                  </a:extLst>
                </a:gridCol>
                <a:gridCol w="1371006">
                  <a:extLst>
                    <a:ext uri="{9D8B030D-6E8A-4147-A177-3AD203B41FA5}">
                      <a16:colId xmlns:a16="http://schemas.microsoft.com/office/drawing/2014/main" val="2971653106"/>
                    </a:ext>
                  </a:extLst>
                </a:gridCol>
                <a:gridCol w="1249902">
                  <a:extLst>
                    <a:ext uri="{9D8B030D-6E8A-4147-A177-3AD203B41FA5}">
                      <a16:colId xmlns:a16="http://schemas.microsoft.com/office/drawing/2014/main" val="2392326965"/>
                    </a:ext>
                  </a:extLst>
                </a:gridCol>
                <a:gridCol w="1352492">
                  <a:extLst>
                    <a:ext uri="{9D8B030D-6E8A-4147-A177-3AD203B41FA5}">
                      <a16:colId xmlns:a16="http://schemas.microsoft.com/office/drawing/2014/main" val="982423031"/>
                    </a:ext>
                  </a:extLst>
                </a:gridCol>
              </a:tblGrid>
              <a:tr h="67790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English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Mathematics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Science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Drama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History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Geography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Design Technology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5724669"/>
                  </a:ext>
                </a:extLst>
              </a:tr>
              <a:tr h="1792389">
                <a:tc row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focus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on these stories and use them to help with our writing.</a:t>
                      </a:r>
                    </a:p>
                    <a:p>
                      <a:pPr algn="ctr"/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learn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about place value, addition and subtraction, and shape</a:t>
                      </a:r>
                      <a:endParaRPr lang="en-GB" sz="1100" dirty="0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/>
                        </a:rPr>
                        <a:t>We will learn about Materials and </a:t>
                      </a:r>
                      <a:r>
                        <a:rPr lang="en-GB" sz="1100" b="0" i="0" kern="1200" dirty="0">
                          <a:solidFill>
                            <a:schemeClr val="tx1"/>
                          </a:solidFill>
                          <a:effectLst/>
                          <a:latin typeface="Comic Sans MS"/>
                          <a:ea typeface="+mn-ea"/>
                          <a:cs typeface="+mn-cs"/>
                        </a:rPr>
                        <a:t>Animals including humans. </a:t>
                      </a:r>
                      <a:endParaRPr lang="en-US" sz="110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/>
                        </a:rPr>
                        <a:t>We will role play historical</a:t>
                      </a:r>
                      <a:r>
                        <a:rPr lang="en-US" sz="1100" baseline="0" dirty="0">
                          <a:latin typeface="Comic Sans MS"/>
                        </a:rPr>
                        <a:t> events such as what it would have been like during the Great Fire of London.</a:t>
                      </a:r>
                    </a:p>
                    <a:p>
                      <a:endParaRPr lang="en-GB" sz="12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aseline="0" dirty="0">
                          <a:latin typeface="Comic Sans MS"/>
                        </a:rPr>
                        <a:t>The Great Fire of London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dirty="0">
                          <a:latin typeface="Comic Sans MS"/>
                        </a:rPr>
                        <a:t>We</a:t>
                      </a:r>
                      <a:r>
                        <a:rPr lang="en-US" sz="1100" baseline="0" dirty="0">
                          <a:latin typeface="Comic Sans MS"/>
                        </a:rPr>
                        <a:t> will learn about the </a:t>
                      </a:r>
                      <a:r>
                        <a:rPr lang="en-GB" sz="1100" b="0" i="0" u="none" strike="noStrike" baseline="0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Local area</a:t>
                      </a:r>
                      <a:endParaRPr lang="en-US" sz="1100" b="0" i="0" u="none" strike="noStrike" baseline="0" noProof="0" dirty="0"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b="0" i="0" u="none" strike="noStrike" baseline="0" noProof="0" dirty="0">
                          <a:highlight>
                            <a:srgbClr val="C6C6C6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and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100" b="0" i="0" u="none" strike="noStrike" baseline="0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United Kingdom and its Seas</a:t>
                      </a:r>
                      <a:endParaRPr lang="en-US" sz="1100" b="0" i="0" u="none" strike="noStrike" baseline="0" noProof="0" dirty="0"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aseline="0" dirty="0">
                        <a:latin typeface="Comic Sans MS" panose="030F0702030302020204" pitchFamily="66" charset="0"/>
                      </a:endParaRPr>
                    </a:p>
                    <a:p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dirty="0">
                          <a:latin typeface="Comic Sans MS"/>
                        </a:rPr>
                        <a:t>We will learn about </a:t>
                      </a:r>
                      <a:r>
                        <a:rPr lang="en-GB" sz="1100" b="0" i="0" u="none" strike="noStrike" noProof="0" dirty="0">
                          <a:solidFill>
                            <a:srgbClr val="000000"/>
                          </a:solidFill>
                          <a:latin typeface="Comic Sans MS"/>
                          <a:ea typeface="Calibri Light"/>
                          <a:cs typeface="Calibri Light"/>
                        </a:rPr>
                        <a:t>Mechanisms: Making a moving monster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algn="ctr"/>
                      <a:endParaRPr lang="en-US" sz="1100" baseline="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10589928"/>
                  </a:ext>
                </a:extLst>
              </a:tr>
              <a:tr h="615583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/>
                        </a:rPr>
                        <a:t>RE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Music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Computing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PE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omic Sans MS" panose="030F0702030302020204" pitchFamily="66" charset="0"/>
                        </a:rPr>
                        <a:t>RSHE</a:t>
                      </a:r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2732168"/>
                  </a:ext>
                </a:extLst>
              </a:tr>
              <a:tr h="1879149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dirty="0">
                          <a:latin typeface="Comic Sans MS"/>
                        </a:rPr>
                        <a:t>We will think about: </a:t>
                      </a:r>
                      <a:endParaRPr lang="en-US" dirty="0"/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Why do we need to give thanks?</a:t>
                      </a: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100" b="0" i="0" u="none" strike="noStrike" noProof="0" dirty="0">
                        <a:highlight>
                          <a:srgbClr val="FFFFFF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Why is light important to people?</a:t>
                      </a:r>
                      <a:endParaRPr lang="en-US" sz="1100" b="0" i="0" u="none" strike="noStrike" noProof="0"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marL="0" marR="0" lv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100" dirty="0">
                        <a:latin typeface="Comic Sans MS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 panose="030F0702030302020204" pitchFamily="66" charset="0"/>
                        </a:rPr>
                        <a:t>We will listen</a:t>
                      </a:r>
                      <a:r>
                        <a:rPr lang="en-US" sz="1100" baseline="0" dirty="0">
                          <a:latin typeface="Comic Sans MS" panose="030F0702030302020204" pitchFamily="66" charset="0"/>
                        </a:rPr>
                        <a:t> to different styles of music and learn songs together</a:t>
                      </a:r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dirty="0">
                          <a:latin typeface="Comic Sans MS" panose="030F0702030302020204" pitchFamily="66" charset="0"/>
                        </a:rPr>
                        <a:t>We will learn about technology</a:t>
                      </a:r>
                      <a:r>
                        <a:rPr lang="en-GB" sz="1100" baseline="0" dirty="0"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lang="en-GB" sz="1100" dirty="0">
                          <a:latin typeface="Comic Sans MS" panose="030F0702030302020204" pitchFamily="66" charset="0"/>
                        </a:rPr>
                        <a:t>around us and talk about the importance of E- Safety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omic Sans MS"/>
                        </a:rPr>
                        <a:t>We will learn basketball, hockey, dance and dodgeball.</a:t>
                      </a:r>
                      <a:endParaRPr lang="en-US" sz="1100" baseline="0" dirty="0">
                        <a:latin typeface="Comic Sans M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100" b="0" i="0" u="none" strike="noStrike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My Heathy Self- How can we look after our bodies?</a:t>
                      </a:r>
                      <a:endParaRPr lang="en-US" sz="1100" b="0" i="0" u="none" strike="noStrike" noProof="0"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0" i="0" u="none" strike="noStrike" noProof="0" dirty="0">
                          <a:highlight>
                            <a:srgbClr val="FFFFFF"/>
                          </a:highlight>
                          <a:latin typeface="Comic Sans MS"/>
                          <a:ea typeface="Calibri Light"/>
                          <a:cs typeface="Calibri Light"/>
                        </a:rPr>
                        <a:t>Connecting with others- How can I build safe, kind and caring relationships?</a:t>
                      </a:r>
                      <a:endParaRPr lang="en-GB" sz="1100" b="0" i="0" u="none" strike="noStrike" noProof="0" dirty="0">
                        <a:highlight>
                          <a:srgbClr val="C6C6C6"/>
                        </a:highlight>
                        <a:latin typeface="Comic Sans MS"/>
                        <a:ea typeface="Calibri Light"/>
                        <a:cs typeface="Calibri Light"/>
                      </a:endParaRPr>
                    </a:p>
                    <a:p>
                      <a:pPr lvl="0" algn="ctr">
                        <a:buNone/>
                      </a:pPr>
                      <a:endParaRPr lang="en-US" sz="1100" dirty="0">
                        <a:latin typeface="Comic Sans MS"/>
                      </a:endParaRPr>
                    </a:p>
                    <a:p>
                      <a:pPr algn="ctr"/>
                      <a:endParaRPr lang="en-US" sz="1100" dirty="0">
                        <a:latin typeface="Comic Sans MS" panose="030F0702030302020204" pitchFamily="66" charset="0"/>
                      </a:endParaRPr>
                    </a:p>
                    <a:p>
                      <a:pPr algn="ctr"/>
                      <a:endParaRPr lang="en-GB" sz="11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0475107"/>
                  </a:ext>
                </a:extLst>
              </a:tr>
            </a:tbl>
          </a:graphicData>
        </a:graphic>
      </p:graphicFrame>
      <p:pic>
        <p:nvPicPr>
          <p:cNvPr id="40" name="Picture 3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94847" y="5605937"/>
            <a:ext cx="719621" cy="65807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34534" y="5905553"/>
            <a:ext cx="869170" cy="46739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91177" y="5422529"/>
            <a:ext cx="896792" cy="8913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8295" y="2244724"/>
            <a:ext cx="1304033" cy="127332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027350" y="2767994"/>
            <a:ext cx="1387341" cy="65459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6526" y="3836008"/>
            <a:ext cx="1328988" cy="96653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074692" y="4987211"/>
            <a:ext cx="1198175" cy="86953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499988" y="2709716"/>
            <a:ext cx="1268079" cy="1609560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992350" y="2820237"/>
            <a:ext cx="816251" cy="922718"/>
          </a:xfrm>
          <a:prstGeom prst="rect">
            <a:avLst/>
          </a:prstGeom>
        </p:spPr>
      </p:pic>
      <p:pic>
        <p:nvPicPr>
          <p:cNvPr id="34" name="Picture 22" descr="Animal Group Clipart Png">
            <a:extLst>
              <a:ext uri="{FF2B5EF4-FFF2-40B4-BE49-F238E27FC236}">
                <a16:creationId xmlns:a16="http://schemas.microsoft.com/office/drawing/2014/main" id="{BA8C7D9F-F611-44B4-9DBD-A9E404039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278" y="4647450"/>
            <a:ext cx="1422734" cy="1388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A Lion in the Meadow : Mahy, Margaret: Amazon.co.uk: Books">
            <a:extLst>
              <a:ext uri="{FF2B5EF4-FFF2-40B4-BE49-F238E27FC236}">
                <a16:creationId xmlns:a16="http://schemas.microsoft.com/office/drawing/2014/main" id="{AD461D86-B59E-B068-B322-674AAB536AD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37372" y="3425440"/>
            <a:ext cx="1331721" cy="1324599"/>
          </a:xfrm>
          <a:prstGeom prst="rect">
            <a:avLst/>
          </a:prstGeom>
        </p:spPr>
      </p:pic>
      <p:pic>
        <p:nvPicPr>
          <p:cNvPr id="10" name="Picture 9" descr="Harvey Slumfenburger's Christmas Present : Burningham, John, Burningham,  John: Amazon.co.uk: Books">
            <a:extLst>
              <a:ext uri="{FF2B5EF4-FFF2-40B4-BE49-F238E27FC236}">
                <a16:creationId xmlns:a16="http://schemas.microsoft.com/office/drawing/2014/main" id="{93C8D03E-6D4A-F335-4314-139C87D76C3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7354" y="4799888"/>
            <a:ext cx="1303235" cy="131035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8CB9062-D16C-6A18-05C1-419F5D47029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322519" y="2148742"/>
            <a:ext cx="1160104" cy="1207672"/>
          </a:xfrm>
          <a:prstGeom prst="rect">
            <a:avLst/>
          </a:prstGeom>
        </p:spPr>
      </p:pic>
      <p:pic>
        <p:nvPicPr>
          <p:cNvPr id="14" name="Picture 13" descr="Moving Monsters Lesson Plans | KS1 DT">
            <a:extLst>
              <a:ext uri="{FF2B5EF4-FFF2-40B4-BE49-F238E27FC236}">
                <a16:creationId xmlns:a16="http://schemas.microsoft.com/office/drawing/2014/main" id="{12C9786A-2C2E-2B25-8D48-F0FEBE90A24F}"/>
              </a:ext>
            </a:extLst>
          </p:cNvPr>
          <p:cNvPicPr>
            <a:picLocks noChangeAspect="1"/>
          </p:cNvPicPr>
          <p:nvPr/>
        </p:nvPicPr>
        <p:blipFill>
          <a:blip r:embed="rId17"/>
          <a:srcRect l="-152208" t="40000" r="151948" b="-39412"/>
          <a:stretch>
            <a:fillRect/>
          </a:stretch>
        </p:blipFill>
        <p:spPr>
          <a:xfrm>
            <a:off x="4724400" y="2826160"/>
            <a:ext cx="2750325" cy="1198588"/>
          </a:xfrm>
          <a:prstGeom prst="rect">
            <a:avLst/>
          </a:prstGeom>
        </p:spPr>
      </p:pic>
      <p:pic>
        <p:nvPicPr>
          <p:cNvPr id="15" name="Picture 14" descr="Moving Monsters Lesson Plans | KS1 DT">
            <a:extLst>
              <a:ext uri="{FF2B5EF4-FFF2-40B4-BE49-F238E27FC236}">
                <a16:creationId xmlns:a16="http://schemas.microsoft.com/office/drawing/2014/main" id="{E75FDFC3-F7A0-6F29-9F8E-2CAF9B981FE8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9225185" y="2356140"/>
            <a:ext cx="2116507" cy="927943"/>
          </a:xfrm>
          <a:prstGeom prst="rect">
            <a:avLst/>
          </a:prstGeom>
        </p:spPr>
      </p:pic>
      <p:pic>
        <p:nvPicPr>
          <p:cNvPr id="18" name="Picture 17" descr="Basketball clipart Images - Free Download on Magnific (formerly Freepik)">
            <a:extLst>
              <a:ext uri="{FF2B5EF4-FFF2-40B4-BE49-F238E27FC236}">
                <a16:creationId xmlns:a16="http://schemas.microsoft.com/office/drawing/2014/main" id="{BEB781A9-C28A-264C-9DD7-205D6D2F848A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9125483" y="5710726"/>
            <a:ext cx="1055407" cy="663725"/>
          </a:xfrm>
          <a:prstGeom prst="rect">
            <a:avLst/>
          </a:prstGeom>
        </p:spPr>
      </p:pic>
      <p:pic>
        <p:nvPicPr>
          <p:cNvPr id="19" name="Picture 18" descr="Dynamic Dancer Silhouette SVG PNG: Cut Ready Digital Design for Cricut Silhouette">
            <a:extLst>
              <a:ext uri="{FF2B5EF4-FFF2-40B4-BE49-F238E27FC236}">
                <a16:creationId xmlns:a16="http://schemas.microsoft.com/office/drawing/2014/main" id="{4D7E06FC-3E52-145E-7E62-0AEBED8CC72F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9175335" y="5235696"/>
            <a:ext cx="941461" cy="538440"/>
          </a:xfrm>
          <a:prstGeom prst="rect">
            <a:avLst/>
          </a:prstGeom>
        </p:spPr>
      </p:pic>
      <p:pic>
        <p:nvPicPr>
          <p:cNvPr id="20" name="Picture 19" descr="30,700+ Candle Clipart Illustrations - iStock">
            <a:extLst>
              <a:ext uri="{FF2B5EF4-FFF2-40B4-BE49-F238E27FC236}">
                <a16:creationId xmlns:a16="http://schemas.microsoft.com/office/drawing/2014/main" id="{2097E3C0-3F4A-AF43-4B74-61835F00E0D1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778847" y="5868108"/>
            <a:ext cx="392174" cy="448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397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584605c-c5c1-4395-93b3-3687dc512e17">
      <Terms xmlns="http://schemas.microsoft.com/office/infopath/2007/PartnerControls"/>
    </lcf76f155ced4ddcb4097134ff3c332f>
    <TaxCatchAll xmlns="251af1db-319e-4f55-a04e-cf217c655e11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BE96DCD3E2BEF46BC1136EADEF67751" ma:contentTypeVersion="16" ma:contentTypeDescription="Create a new document." ma:contentTypeScope="" ma:versionID="fa307c16be35792144821478373dad3f">
  <xsd:schema xmlns:xsd="http://www.w3.org/2001/XMLSchema" xmlns:xs="http://www.w3.org/2001/XMLSchema" xmlns:p="http://schemas.microsoft.com/office/2006/metadata/properties" xmlns:ns2="c584605c-c5c1-4395-93b3-3687dc512e17" xmlns:ns3="251af1db-319e-4f55-a04e-cf217c655e11" targetNamespace="http://schemas.microsoft.com/office/2006/metadata/properties" ma:root="true" ma:fieldsID="4f6a05f9d734dde677b208e743d89246" ns2:_="" ns3:_="">
    <xsd:import namespace="c584605c-c5c1-4395-93b3-3687dc512e17"/>
    <xsd:import namespace="251af1db-319e-4f55-a04e-cf217c655e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584605c-c5c1-4395-93b3-3687dc512e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72a1c7e7-1ba7-4eac-85f6-e3755289939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51af1db-319e-4f55-a04e-cf217c655e11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65531eb0-2f52-4870-9ba7-6ffeb1f48ec9}" ma:internalName="TaxCatchAll" ma:showField="CatchAllData" ma:web="251af1db-319e-4f55-a04e-cf217c655e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F9498FD-9451-4A64-9E69-994401325DF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809142C-5295-4921-AE8A-1D51C1EDDF50}">
  <ds:schemaRefs>
    <ds:schemaRef ds:uri="http://schemas.microsoft.com/office/2006/metadata/properties"/>
    <ds:schemaRef ds:uri="http://schemas.microsoft.com/office/infopath/2007/PartnerControls"/>
    <ds:schemaRef ds:uri="c584605c-c5c1-4395-93b3-3687dc512e17"/>
    <ds:schemaRef ds:uri="251af1db-319e-4f55-a04e-cf217c655e11"/>
  </ds:schemaRefs>
</ds:datastoreItem>
</file>

<file path=customXml/itemProps3.xml><?xml version="1.0" encoding="utf-8"?>
<ds:datastoreItem xmlns:ds="http://schemas.openxmlformats.org/officeDocument/2006/customXml" ds:itemID="{88A3C15F-4CBC-48E7-B7CC-2E8ED84037A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584605c-c5c1-4395-93b3-3687dc512e17"/>
    <ds:schemaRef ds:uri="251af1db-319e-4f55-a04e-cf217c655e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253</Words>
  <Application>Microsoft Office PowerPoint</Application>
  <PresentationFormat>Widescreen</PresentationFormat>
  <Paragraphs>41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Office Theme</vt:lpstr>
      <vt:lpstr>PowerPoint Presentation</vt:lpstr>
      <vt:lpstr>What I am learning in Year 2</vt:lpstr>
    </vt:vector>
  </TitlesOfParts>
  <Company>Moulsham Infant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 Year 1 we will investigate these enquiry questions;</dc:title>
  <dc:creator>Clare Hanson</dc:creator>
  <cp:lastModifiedBy>Stewart Stapleton</cp:lastModifiedBy>
  <cp:revision>148</cp:revision>
  <dcterms:created xsi:type="dcterms:W3CDTF">2023-09-14T06:59:14Z</dcterms:created>
  <dcterms:modified xsi:type="dcterms:W3CDTF">2026-09-09T15:34:43Z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0x0101001BE96DCD3E2BEF46BC1136EADEF67751</vt:lpwstr>
  </property>
  <property fmtid="{D5CDD505-2E9C-101B-9397-08002B2CF9AE}" pid="3" name="MediaServiceImageTags">
    <vt:lpwstr/>
  </property>
</Properties>
</file>