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2" r:id="rId6"/>
    <p:sldId id="261" r:id="rId7"/>
    <p:sldId id="260"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120" y="6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F150CBF-D3EF-40CD-A989-DD15DA3DA97F}" type="datetimeFigureOut">
              <a:rPr lang="en-GB" smtClean="0"/>
              <a:t>24/09/2024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2634328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150CBF-D3EF-40CD-A989-DD15DA3DA97F}" type="datetimeFigureOut">
              <a:rPr lang="en-GB" smtClean="0"/>
              <a:t>24/09/2024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571588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150CBF-D3EF-40CD-A989-DD15DA3DA97F}" type="datetimeFigureOut">
              <a:rPr lang="en-GB" smtClean="0"/>
              <a:t>24/09/2024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1278035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F150CBF-D3EF-40CD-A989-DD15DA3DA97F}" type="datetimeFigureOut">
              <a:rPr lang="en-GB" smtClean="0"/>
              <a:t>24/09/2024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38593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F150CBF-D3EF-40CD-A989-DD15DA3DA97F}" type="datetimeFigureOut">
              <a:rPr lang="en-GB" smtClean="0"/>
              <a:t>24/09/2024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408808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F150CBF-D3EF-40CD-A989-DD15DA3DA97F}" type="datetimeFigureOut">
              <a:rPr lang="en-GB" smtClean="0"/>
              <a:t>24/09/2024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2122189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150CBF-D3EF-40CD-A989-DD15DA3DA97F}" type="datetimeFigureOut">
              <a:rPr lang="en-GB" smtClean="0"/>
              <a:t>24/09/2024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2964950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150CBF-D3EF-40CD-A989-DD15DA3DA97F}" type="datetimeFigureOut">
              <a:rPr lang="en-GB" smtClean="0"/>
              <a:t>24/09/2024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2402730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150CBF-D3EF-40CD-A989-DD15DA3DA97F}" type="datetimeFigureOut">
              <a:rPr lang="en-GB" smtClean="0"/>
              <a:t>24/09/2024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3546331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150CBF-D3EF-40CD-A989-DD15DA3DA97F}" type="datetimeFigureOut">
              <a:rPr lang="en-GB" smtClean="0"/>
              <a:t>24/09/2024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3347100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150CBF-D3EF-40CD-A989-DD15DA3DA97F}" type="datetimeFigureOut">
              <a:rPr lang="en-GB" smtClean="0"/>
              <a:t>24/09/2024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A0AE9-F615-488A-9CEF-805E4448F570}" type="slidenum">
              <a:rPr lang="en-GB" smtClean="0"/>
              <a:t>‹#›</a:t>
            </a:fld>
            <a:endParaRPr lang="en-GB"/>
          </a:p>
        </p:txBody>
      </p:sp>
    </p:spTree>
    <p:extLst>
      <p:ext uri="{BB962C8B-B14F-4D97-AF65-F5344CB8AC3E}">
        <p14:creationId xmlns:p14="http://schemas.microsoft.com/office/powerpoint/2010/main" val="1270661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150CBF-D3EF-40CD-A989-DD15DA3DA97F}" type="datetimeFigureOut">
              <a:rPr lang="en-GB" smtClean="0"/>
              <a:t>24/09/2024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8A0AE9-F615-488A-9CEF-805E4448F570}" type="slidenum">
              <a:rPr lang="en-GB" smtClean="0"/>
              <a:t>‹#›</a:t>
            </a:fld>
            <a:endParaRPr lang="en-GB"/>
          </a:p>
        </p:txBody>
      </p:sp>
    </p:spTree>
    <p:extLst>
      <p:ext uri="{BB962C8B-B14F-4D97-AF65-F5344CB8AC3E}">
        <p14:creationId xmlns:p14="http://schemas.microsoft.com/office/powerpoint/2010/main" val="36030090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95252" y="597192"/>
            <a:ext cx="9144000" cy="2387600"/>
          </a:xfrm>
        </p:spPr>
        <p:txBody>
          <a:bodyPr>
            <a:normAutofit/>
          </a:bodyPr>
          <a:lstStyle/>
          <a:p>
            <a:r>
              <a:rPr lang="en-GB" sz="4000" b="1" dirty="0">
                <a:latin typeface="HfW cursive" panose="00000500000000000000" pitchFamily="2" charset="0"/>
              </a:rPr>
              <a:t>Meet the Teacher</a:t>
            </a:r>
          </a:p>
        </p:txBody>
      </p:sp>
      <p:pic>
        <p:nvPicPr>
          <p:cNvPr id="4" name="Picture 3"/>
          <p:cNvPicPr>
            <a:picLocks noChangeAspect="1"/>
          </p:cNvPicPr>
          <p:nvPr/>
        </p:nvPicPr>
        <p:blipFill>
          <a:blip r:embed="rId2"/>
          <a:stretch>
            <a:fillRect/>
          </a:stretch>
        </p:blipFill>
        <p:spPr>
          <a:xfrm>
            <a:off x="4894263" y="17463"/>
            <a:ext cx="2793032" cy="2209800"/>
          </a:xfrm>
          <a:prstGeom prst="rect">
            <a:avLst/>
          </a:prstGeom>
        </p:spPr>
      </p:pic>
      <p:pic>
        <p:nvPicPr>
          <p:cNvPr id="5" name="Picture 4"/>
          <p:cNvPicPr>
            <a:picLocks noChangeAspect="1"/>
          </p:cNvPicPr>
          <p:nvPr/>
        </p:nvPicPr>
        <p:blipFill>
          <a:blip r:embed="rId3"/>
          <a:stretch>
            <a:fillRect/>
          </a:stretch>
        </p:blipFill>
        <p:spPr>
          <a:xfrm>
            <a:off x="0" y="0"/>
            <a:ext cx="2832100" cy="266550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1276506621"/>
              </p:ext>
            </p:extLst>
          </p:nvPr>
        </p:nvGraphicFramePr>
        <p:xfrm>
          <a:off x="2832100" y="4887905"/>
          <a:ext cx="8128000" cy="1112520"/>
        </p:xfrm>
        <a:graphic>
          <a:graphicData uri="http://schemas.openxmlformats.org/drawingml/2006/table">
            <a:tbl>
              <a:tblPr firstRow="1" bandRow="1">
                <a:tableStyleId>{2D5ABB26-0587-4C30-8999-92F81FD0307C}</a:tableStyleId>
              </a:tblPr>
              <a:tblGrid>
                <a:gridCol w="2032000">
                  <a:extLst>
                    <a:ext uri="{9D8B030D-6E8A-4147-A177-3AD203B41FA5}">
                      <a16:colId xmlns:a16="http://schemas.microsoft.com/office/drawing/2014/main" val="95257623"/>
                    </a:ext>
                  </a:extLst>
                </a:gridCol>
                <a:gridCol w="2032000">
                  <a:extLst>
                    <a:ext uri="{9D8B030D-6E8A-4147-A177-3AD203B41FA5}">
                      <a16:colId xmlns:a16="http://schemas.microsoft.com/office/drawing/2014/main" val="2414397200"/>
                    </a:ext>
                  </a:extLst>
                </a:gridCol>
                <a:gridCol w="2032000">
                  <a:extLst>
                    <a:ext uri="{9D8B030D-6E8A-4147-A177-3AD203B41FA5}">
                      <a16:colId xmlns:a16="http://schemas.microsoft.com/office/drawing/2014/main" val="1428925124"/>
                    </a:ext>
                  </a:extLst>
                </a:gridCol>
                <a:gridCol w="2032000">
                  <a:extLst>
                    <a:ext uri="{9D8B030D-6E8A-4147-A177-3AD203B41FA5}">
                      <a16:colId xmlns:a16="http://schemas.microsoft.com/office/drawing/2014/main" val="1574534963"/>
                    </a:ext>
                  </a:extLst>
                </a:gridCol>
              </a:tblGrid>
              <a:tr h="3708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1579941328"/>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13654928"/>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090943087"/>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584693706"/>
              </p:ext>
            </p:extLst>
          </p:nvPr>
        </p:nvGraphicFramePr>
        <p:xfrm>
          <a:off x="2518888" y="2984792"/>
          <a:ext cx="7432636" cy="3418993"/>
        </p:xfrm>
        <a:graphic>
          <a:graphicData uri="http://schemas.openxmlformats.org/drawingml/2006/table">
            <a:tbl>
              <a:tblPr firstRow="1" bandRow="1">
                <a:tableStyleId>{2D5ABB26-0587-4C30-8999-92F81FD0307C}</a:tableStyleId>
              </a:tblPr>
              <a:tblGrid>
                <a:gridCol w="1858159">
                  <a:extLst>
                    <a:ext uri="{9D8B030D-6E8A-4147-A177-3AD203B41FA5}">
                      <a16:colId xmlns:a16="http://schemas.microsoft.com/office/drawing/2014/main" val="720308937"/>
                    </a:ext>
                  </a:extLst>
                </a:gridCol>
                <a:gridCol w="1858159">
                  <a:extLst>
                    <a:ext uri="{9D8B030D-6E8A-4147-A177-3AD203B41FA5}">
                      <a16:colId xmlns:a16="http://schemas.microsoft.com/office/drawing/2014/main" val="3942939959"/>
                    </a:ext>
                  </a:extLst>
                </a:gridCol>
                <a:gridCol w="1858159">
                  <a:extLst>
                    <a:ext uri="{9D8B030D-6E8A-4147-A177-3AD203B41FA5}">
                      <a16:colId xmlns:a16="http://schemas.microsoft.com/office/drawing/2014/main" val="3422829902"/>
                    </a:ext>
                  </a:extLst>
                </a:gridCol>
                <a:gridCol w="1858159">
                  <a:extLst>
                    <a:ext uri="{9D8B030D-6E8A-4147-A177-3AD203B41FA5}">
                      <a16:colId xmlns:a16="http://schemas.microsoft.com/office/drawing/2014/main" val="528910016"/>
                    </a:ext>
                  </a:extLst>
                </a:gridCol>
              </a:tblGrid>
              <a:tr h="299216">
                <a:tc>
                  <a:txBody>
                    <a:bodyPr/>
                    <a:lstStyle/>
                    <a:p>
                      <a:r>
                        <a:rPr lang="en-GB" sz="1400" dirty="0" smtClean="0">
                          <a:latin typeface="HfW precursive" panose="00000500000000000000" pitchFamily="2" charset="0"/>
                        </a:rPr>
                        <a:t>Rowan</a:t>
                      </a:r>
                      <a:endParaRPr lang="en-GB" sz="1400" dirty="0">
                        <a:latin typeface="HfW precursive" panose="00000500000000000000" pitchFamily="2" charset="0"/>
                      </a:endParaRPr>
                    </a:p>
                  </a:txBody>
                  <a:tcPr/>
                </a:tc>
                <a:tc>
                  <a:txBody>
                    <a:bodyPr/>
                    <a:lstStyle/>
                    <a:p>
                      <a:r>
                        <a:rPr lang="en-GB" sz="1400" dirty="0" smtClean="0">
                          <a:latin typeface="HfW precursive" panose="00000500000000000000" pitchFamily="2" charset="0"/>
                        </a:rPr>
                        <a:t>Hazel</a:t>
                      </a:r>
                      <a:endParaRPr lang="en-GB" sz="1400" dirty="0">
                        <a:latin typeface="HfW precursive" panose="00000500000000000000" pitchFamily="2" charset="0"/>
                      </a:endParaRPr>
                    </a:p>
                  </a:txBody>
                  <a:tcPr/>
                </a:tc>
                <a:tc>
                  <a:txBody>
                    <a:bodyPr/>
                    <a:lstStyle/>
                    <a:p>
                      <a:r>
                        <a:rPr lang="en-GB" sz="1400" dirty="0" smtClean="0">
                          <a:latin typeface="HfW precursive" panose="00000500000000000000" pitchFamily="2" charset="0"/>
                        </a:rPr>
                        <a:t>Willow</a:t>
                      </a:r>
                      <a:endParaRPr lang="en-GB" sz="1400" dirty="0">
                        <a:latin typeface="HfW precursive" panose="00000500000000000000" pitchFamily="2" charset="0"/>
                      </a:endParaRPr>
                    </a:p>
                  </a:txBody>
                  <a:tcPr/>
                </a:tc>
                <a:tc>
                  <a:txBody>
                    <a:bodyPr/>
                    <a:lstStyle/>
                    <a:p>
                      <a:r>
                        <a:rPr lang="en-GB" sz="1400" dirty="0" smtClean="0">
                          <a:latin typeface="HfW precursive" panose="00000500000000000000" pitchFamily="2" charset="0"/>
                        </a:rPr>
                        <a:t>Holly</a:t>
                      </a:r>
                      <a:endParaRPr lang="en-GB" sz="1400" dirty="0">
                        <a:latin typeface="HfW precursive" panose="00000500000000000000" pitchFamily="2" charset="0"/>
                      </a:endParaRPr>
                    </a:p>
                  </a:txBody>
                  <a:tcPr/>
                </a:tc>
                <a:extLst>
                  <a:ext uri="{0D108BD9-81ED-4DB2-BD59-A6C34878D82A}">
                    <a16:rowId xmlns:a16="http://schemas.microsoft.com/office/drawing/2014/main" val="2723418997"/>
                  </a:ext>
                </a:extLst>
              </a:tr>
              <a:tr h="748039">
                <a:tc>
                  <a:txBody>
                    <a:bodyPr/>
                    <a:lstStyle/>
                    <a:p>
                      <a:r>
                        <a:rPr lang="en-GB" sz="1400" dirty="0" smtClean="0">
                          <a:latin typeface="HfW precursive" panose="00000500000000000000" pitchFamily="2" charset="0"/>
                        </a:rPr>
                        <a:t>Mrs</a:t>
                      </a:r>
                      <a:r>
                        <a:rPr lang="en-GB" sz="1400" baseline="0" dirty="0" smtClean="0">
                          <a:latin typeface="HfW precursive" panose="00000500000000000000" pitchFamily="2" charset="0"/>
                        </a:rPr>
                        <a:t> Hunt/Miss Bowyer</a:t>
                      </a:r>
                      <a:endParaRPr lang="en-GB" sz="1400" dirty="0">
                        <a:latin typeface="HfW precursive" panose="00000500000000000000" pitchFamily="2" charset="0"/>
                      </a:endParaRPr>
                    </a:p>
                  </a:txBody>
                  <a:tcPr/>
                </a:tc>
                <a:tc>
                  <a:txBody>
                    <a:bodyPr/>
                    <a:lstStyle/>
                    <a:p>
                      <a:r>
                        <a:rPr lang="en-GB" sz="1400" dirty="0" smtClean="0">
                          <a:latin typeface="HfW precursive" panose="00000500000000000000" pitchFamily="2" charset="0"/>
                        </a:rPr>
                        <a:t>Mrs Cilia</a:t>
                      </a:r>
                      <a:endParaRPr lang="en-GB" sz="1400" dirty="0">
                        <a:latin typeface="HfW precursive" panose="00000500000000000000" pitchFamily="2" charset="0"/>
                      </a:endParaRPr>
                    </a:p>
                  </a:txBody>
                  <a:tcPr/>
                </a:tc>
                <a:tc>
                  <a:txBody>
                    <a:bodyPr/>
                    <a:lstStyle/>
                    <a:p>
                      <a:r>
                        <a:rPr lang="en-GB" sz="1400" dirty="0" smtClean="0">
                          <a:latin typeface="HfW precursive" panose="00000500000000000000" pitchFamily="2" charset="0"/>
                        </a:rPr>
                        <a:t>Miss Talbot</a:t>
                      </a:r>
                      <a:endParaRPr lang="en-GB" sz="1400" dirty="0">
                        <a:latin typeface="HfW precursive" panose="00000500000000000000" pitchFamily="2" charset="0"/>
                      </a:endParaRPr>
                    </a:p>
                  </a:txBody>
                  <a:tcPr/>
                </a:tc>
                <a:tc>
                  <a:txBody>
                    <a:bodyPr/>
                    <a:lstStyle/>
                    <a:p>
                      <a:r>
                        <a:rPr lang="en-GB" sz="1400" dirty="0" smtClean="0">
                          <a:latin typeface="HfW precursive" panose="00000500000000000000" pitchFamily="2" charset="0"/>
                        </a:rPr>
                        <a:t>Mrs Stapleton/Mrs Livingstone</a:t>
                      </a:r>
                      <a:endParaRPr lang="en-GB" sz="1400" dirty="0">
                        <a:latin typeface="HfW precursive" panose="00000500000000000000" pitchFamily="2" charset="0"/>
                      </a:endParaRPr>
                    </a:p>
                  </a:txBody>
                  <a:tcPr/>
                </a:tc>
                <a:extLst>
                  <a:ext uri="{0D108BD9-81ED-4DB2-BD59-A6C34878D82A}">
                    <a16:rowId xmlns:a16="http://schemas.microsoft.com/office/drawing/2014/main" val="568803630"/>
                  </a:ext>
                </a:extLst>
              </a:tr>
              <a:tr h="0">
                <a:tc>
                  <a:txBody>
                    <a:bodyPr/>
                    <a:lstStyle/>
                    <a:p>
                      <a:endParaRPr lang="en-GB" sz="1400" dirty="0" smtClean="0">
                        <a:latin typeface="HfW precursive" panose="00000500000000000000" pitchFamily="2" charset="0"/>
                      </a:endParaRPr>
                    </a:p>
                    <a:p>
                      <a:r>
                        <a:rPr lang="en-GB" sz="1400" dirty="0" smtClean="0">
                          <a:latin typeface="HfW precursive" panose="00000500000000000000" pitchFamily="2" charset="0"/>
                        </a:rPr>
                        <a:t>Mrs Fletcher</a:t>
                      </a:r>
                      <a:endParaRPr lang="en-GB" sz="1400" dirty="0">
                        <a:latin typeface="HfW precursive" panose="00000500000000000000" pitchFamily="2" charset="0"/>
                      </a:endParaRPr>
                    </a:p>
                  </a:txBody>
                  <a:tcPr/>
                </a:tc>
                <a:tc>
                  <a:txBody>
                    <a:bodyPr/>
                    <a:lstStyle/>
                    <a:p>
                      <a:endParaRPr lang="en-GB" sz="1400" dirty="0" smtClean="0">
                        <a:latin typeface="HfW precursive" panose="00000500000000000000" pitchFamily="2" charset="0"/>
                      </a:endParaRPr>
                    </a:p>
                    <a:p>
                      <a:r>
                        <a:rPr lang="en-GB" sz="1400" dirty="0" smtClean="0">
                          <a:latin typeface="HfW precursive" panose="00000500000000000000" pitchFamily="2" charset="0"/>
                        </a:rPr>
                        <a:t>Mrs Watling</a:t>
                      </a:r>
                      <a:endParaRPr lang="en-GB" sz="1400" dirty="0">
                        <a:latin typeface="HfW precursive" panose="00000500000000000000" pitchFamily="2" charset="0"/>
                      </a:endParaRPr>
                    </a:p>
                  </a:txBody>
                  <a:tcPr/>
                </a:tc>
                <a:tc>
                  <a:txBody>
                    <a:bodyPr/>
                    <a:lstStyle/>
                    <a:p>
                      <a:endParaRPr lang="en-GB" sz="1400" dirty="0" smtClean="0">
                        <a:latin typeface="HfW precursive" panose="00000500000000000000" pitchFamily="2" charset="0"/>
                      </a:endParaRPr>
                    </a:p>
                    <a:p>
                      <a:r>
                        <a:rPr lang="en-GB" sz="1400" dirty="0" smtClean="0">
                          <a:latin typeface="HfW precursive" panose="00000500000000000000" pitchFamily="2" charset="0"/>
                        </a:rPr>
                        <a:t>Mrs Bates</a:t>
                      </a:r>
                      <a:endParaRPr lang="en-GB" sz="1400" dirty="0">
                        <a:latin typeface="HfW precursive" panose="00000500000000000000" pitchFamily="2" charset="0"/>
                      </a:endParaRPr>
                    </a:p>
                  </a:txBody>
                  <a:tcPr/>
                </a:tc>
                <a:tc>
                  <a:txBody>
                    <a:bodyPr/>
                    <a:lstStyle/>
                    <a:p>
                      <a:endParaRPr lang="en-GB" sz="1400" dirty="0" smtClean="0">
                        <a:latin typeface="HfW precursive" panose="00000500000000000000" pitchFamily="2" charset="0"/>
                      </a:endParaRPr>
                    </a:p>
                    <a:p>
                      <a:r>
                        <a:rPr lang="en-GB" sz="1400" dirty="0" smtClean="0">
                          <a:latin typeface="HfW precursive" panose="00000500000000000000" pitchFamily="2" charset="0"/>
                        </a:rPr>
                        <a:t>Mrs Munroe</a:t>
                      </a:r>
                    </a:p>
                    <a:p>
                      <a:r>
                        <a:rPr lang="en-GB" sz="1400" dirty="0" smtClean="0">
                          <a:latin typeface="HfW precursive" panose="00000500000000000000" pitchFamily="2" charset="0"/>
                        </a:rPr>
                        <a:t>Mrs</a:t>
                      </a:r>
                      <a:r>
                        <a:rPr lang="en-GB" sz="1400" baseline="0" dirty="0" smtClean="0">
                          <a:latin typeface="HfW precursive" panose="00000500000000000000" pitchFamily="2" charset="0"/>
                        </a:rPr>
                        <a:t> </a:t>
                      </a:r>
                      <a:r>
                        <a:rPr lang="en-GB" sz="1400" baseline="0" dirty="0" err="1" smtClean="0">
                          <a:latin typeface="HfW precursive" panose="00000500000000000000" pitchFamily="2" charset="0"/>
                        </a:rPr>
                        <a:t>Harriss</a:t>
                      </a:r>
                      <a:r>
                        <a:rPr lang="en-GB" sz="1400" baseline="0" dirty="0" smtClean="0">
                          <a:latin typeface="HfW precursive" panose="00000500000000000000" pitchFamily="2" charset="0"/>
                        </a:rPr>
                        <a:t> (Willow &amp; Holly) </a:t>
                      </a:r>
                      <a:endParaRPr lang="en-GB" sz="1400" dirty="0">
                        <a:latin typeface="HfW precursive" panose="00000500000000000000" pitchFamily="2" charset="0"/>
                      </a:endParaRPr>
                    </a:p>
                  </a:txBody>
                  <a:tcPr/>
                </a:tc>
                <a:extLst>
                  <a:ext uri="{0D108BD9-81ED-4DB2-BD59-A6C34878D82A}">
                    <a16:rowId xmlns:a16="http://schemas.microsoft.com/office/drawing/2014/main" val="4162924019"/>
                  </a:ext>
                </a:extLst>
              </a:tr>
              <a:tr h="1421274">
                <a:tc>
                  <a:txBody>
                    <a:bodyPr/>
                    <a:lstStyle/>
                    <a:p>
                      <a:r>
                        <a:rPr lang="en-GB" sz="1400" dirty="0" smtClean="0">
                          <a:latin typeface="HfW precursive" panose="00000500000000000000" pitchFamily="2" charset="0"/>
                        </a:rPr>
                        <a:t>Mrs Lockwood (Rowan &amp; Hazel)</a:t>
                      </a:r>
                    </a:p>
                    <a:p>
                      <a:endParaRPr lang="en-GB" sz="1400" dirty="0" smtClean="0">
                        <a:latin typeface="HfW precursive" panose="00000500000000000000" pitchFamily="2" charset="0"/>
                      </a:endParaRPr>
                    </a:p>
                    <a:p>
                      <a:r>
                        <a:rPr lang="en-GB" sz="1400" dirty="0" smtClean="0">
                          <a:latin typeface="HfW precursive" panose="00000500000000000000" pitchFamily="2" charset="0"/>
                        </a:rPr>
                        <a:t>PPA</a:t>
                      </a:r>
                      <a:r>
                        <a:rPr lang="en-GB" sz="1400" baseline="0" dirty="0" smtClean="0">
                          <a:latin typeface="HfW precursive" panose="00000500000000000000" pitchFamily="2" charset="0"/>
                        </a:rPr>
                        <a:t> – Mrs </a:t>
                      </a:r>
                      <a:r>
                        <a:rPr lang="en-GB" sz="1400" baseline="0" dirty="0" err="1" smtClean="0">
                          <a:latin typeface="HfW precursive" panose="00000500000000000000" pitchFamily="2" charset="0"/>
                        </a:rPr>
                        <a:t>Saveall</a:t>
                      </a:r>
                      <a:r>
                        <a:rPr lang="en-GB" sz="1400" baseline="0" dirty="0" smtClean="0">
                          <a:latin typeface="HfW precursive" panose="00000500000000000000" pitchFamily="2" charset="0"/>
                        </a:rPr>
                        <a:t> </a:t>
                      </a:r>
                      <a:endParaRPr lang="en-GB" sz="1400" dirty="0">
                        <a:latin typeface="HfW precursive" panose="00000500000000000000" pitchFamily="2" charset="0"/>
                      </a:endParaRPr>
                    </a:p>
                  </a:txBody>
                  <a:tcPr/>
                </a:tc>
                <a:tc>
                  <a:txBody>
                    <a:bodyPr/>
                    <a:lstStyle/>
                    <a:p>
                      <a:endParaRPr lang="en-GB" dirty="0">
                        <a:latin typeface="HfW precursive" panose="00000500000000000000" pitchFamily="2" charset="0"/>
                      </a:endParaRPr>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068931986"/>
                  </a:ext>
                </a:extLst>
              </a:tr>
            </a:tbl>
          </a:graphicData>
        </a:graphic>
      </p:graphicFrame>
    </p:spTree>
    <p:extLst>
      <p:ext uri="{BB962C8B-B14F-4D97-AF65-F5344CB8AC3E}">
        <p14:creationId xmlns:p14="http://schemas.microsoft.com/office/powerpoint/2010/main" val="22506585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02514" y="130968"/>
            <a:ext cx="1800574" cy="1694657"/>
          </a:xfrm>
          <a:prstGeom prst="rect">
            <a:avLst/>
          </a:prstGeom>
        </p:spPr>
      </p:pic>
      <p:sp>
        <p:nvSpPr>
          <p:cNvPr id="2" name="Title 1"/>
          <p:cNvSpPr>
            <a:spLocks noGrp="1"/>
          </p:cNvSpPr>
          <p:nvPr>
            <p:ph type="title"/>
          </p:nvPr>
        </p:nvSpPr>
        <p:spPr>
          <a:xfrm>
            <a:off x="664464" y="365125"/>
            <a:ext cx="10515600" cy="1325563"/>
          </a:xfrm>
        </p:spPr>
        <p:txBody>
          <a:bodyPr/>
          <a:lstStyle/>
          <a:p>
            <a:r>
              <a:rPr lang="en-GB" b="1" dirty="0">
                <a:latin typeface="HfW precursive" panose="00000500000000000000" pitchFamily="2" charset="0"/>
              </a:rPr>
              <a:t>Year </a:t>
            </a:r>
            <a:r>
              <a:rPr lang="en-GB" b="1" dirty="0" smtClean="0">
                <a:latin typeface="HfW precursive" panose="00000500000000000000" pitchFamily="2" charset="0"/>
              </a:rPr>
              <a:t>2 </a:t>
            </a:r>
            <a:r>
              <a:rPr lang="en-GB" b="1" dirty="0">
                <a:latin typeface="HfW precursive" panose="00000500000000000000" pitchFamily="2" charset="0"/>
              </a:rPr>
              <a:t>Curriculum</a:t>
            </a:r>
          </a:p>
        </p:txBody>
      </p:sp>
      <p:sp>
        <p:nvSpPr>
          <p:cNvPr id="3" name="Content Placeholder 2"/>
          <p:cNvSpPr>
            <a:spLocks noGrp="1"/>
          </p:cNvSpPr>
          <p:nvPr>
            <p:ph idx="1"/>
          </p:nvPr>
        </p:nvSpPr>
        <p:spPr>
          <a:xfrm>
            <a:off x="838200" y="1690688"/>
            <a:ext cx="10515600" cy="4486275"/>
          </a:xfrm>
        </p:spPr>
        <p:txBody>
          <a:bodyPr>
            <a:normAutofit fontScale="92500" lnSpcReduction="10000"/>
          </a:bodyPr>
          <a:lstStyle/>
          <a:p>
            <a:pPr marL="0" indent="0">
              <a:buNone/>
            </a:pPr>
            <a:r>
              <a:rPr lang="en-GB" dirty="0">
                <a:latin typeface="HfW precursive" panose="00000500000000000000" pitchFamily="2" charset="0"/>
              </a:rPr>
              <a:t>Our enquiry question is ‘What </a:t>
            </a:r>
            <a:r>
              <a:rPr lang="en-GB" dirty="0" smtClean="0">
                <a:latin typeface="HfW precursive" panose="00000500000000000000" pitchFamily="2" charset="0"/>
              </a:rPr>
              <a:t>can we learn from the past?’</a:t>
            </a:r>
            <a:endParaRPr lang="en-GB" dirty="0">
              <a:latin typeface="HfW precursive" panose="00000500000000000000" pitchFamily="2" charset="0"/>
            </a:endParaRPr>
          </a:p>
          <a:p>
            <a:pPr marL="0" indent="0">
              <a:buNone/>
            </a:pPr>
            <a:endParaRPr lang="en-GB" dirty="0">
              <a:latin typeface="HfW precursive" panose="00000500000000000000" pitchFamily="2" charset="0"/>
            </a:endParaRPr>
          </a:p>
          <a:p>
            <a:pPr marL="0" indent="0">
              <a:buNone/>
            </a:pPr>
            <a:r>
              <a:rPr lang="en-GB" dirty="0">
                <a:latin typeface="HfW precursive" panose="00000500000000000000" pitchFamily="2" charset="0"/>
              </a:rPr>
              <a:t>Each term information about the curriculum can be found on the school website. </a:t>
            </a:r>
          </a:p>
          <a:p>
            <a:pPr marL="0" indent="0">
              <a:buNone/>
            </a:pPr>
            <a:endParaRPr lang="en-GB" dirty="0">
              <a:latin typeface="HfW precursive" panose="00000500000000000000" pitchFamily="2" charset="0"/>
            </a:endParaRPr>
          </a:p>
          <a:p>
            <a:pPr marL="0" indent="0">
              <a:buNone/>
            </a:pPr>
            <a:r>
              <a:rPr lang="en-GB" dirty="0">
                <a:latin typeface="HfW precursive" panose="00000500000000000000" pitchFamily="2" charset="0"/>
              </a:rPr>
              <a:t>This term we will be focusing on consolidating prior learning and supporting the children’s transition with a mixture of lesson styles. </a:t>
            </a:r>
          </a:p>
          <a:p>
            <a:pPr marL="0" indent="0">
              <a:buNone/>
            </a:pPr>
            <a:endParaRPr lang="en-GB" dirty="0">
              <a:latin typeface="HfW precursive" panose="00000500000000000000" pitchFamily="2" charset="0"/>
            </a:endParaRPr>
          </a:p>
          <a:p>
            <a:pPr marL="0" indent="0">
              <a:buNone/>
            </a:pPr>
            <a:r>
              <a:rPr lang="en-GB" dirty="0">
                <a:latin typeface="HfW precursive" panose="00000500000000000000" pitchFamily="2" charset="0"/>
              </a:rPr>
              <a:t>The children have a weekly computing lesson and a Mini-Me Mindfulness session. </a:t>
            </a:r>
          </a:p>
        </p:txBody>
      </p:sp>
    </p:spTree>
    <p:extLst>
      <p:ext uri="{BB962C8B-B14F-4D97-AF65-F5344CB8AC3E}">
        <p14:creationId xmlns:p14="http://schemas.microsoft.com/office/powerpoint/2010/main" val="20410912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HfW precursive" panose="00000500000000000000" pitchFamily="2" charset="0"/>
              </a:rPr>
              <a:t>PE Days</a:t>
            </a:r>
          </a:p>
        </p:txBody>
      </p:sp>
      <p:sp>
        <p:nvSpPr>
          <p:cNvPr id="3" name="Content Placeholder 2"/>
          <p:cNvSpPr>
            <a:spLocks noGrp="1"/>
          </p:cNvSpPr>
          <p:nvPr>
            <p:ph idx="1"/>
          </p:nvPr>
        </p:nvSpPr>
        <p:spPr/>
        <p:txBody>
          <a:bodyPr>
            <a:normAutofit fontScale="92500"/>
          </a:bodyPr>
          <a:lstStyle/>
          <a:p>
            <a:pPr marL="0" indent="0">
              <a:buNone/>
            </a:pPr>
            <a:r>
              <a:rPr lang="en-GB" dirty="0" smtClean="0">
                <a:latin typeface="HfW precursive" panose="00000500000000000000" pitchFamily="2" charset="0"/>
              </a:rPr>
              <a:t>PE </a:t>
            </a:r>
            <a:r>
              <a:rPr lang="en-GB" dirty="0">
                <a:latin typeface="HfW precursive" panose="00000500000000000000" pitchFamily="2" charset="0"/>
              </a:rPr>
              <a:t>Days are:</a:t>
            </a:r>
          </a:p>
          <a:p>
            <a:pPr marL="0" indent="0">
              <a:buNone/>
            </a:pPr>
            <a:r>
              <a:rPr lang="en-GB" dirty="0" smtClean="0">
                <a:latin typeface="HfW precursive" panose="00000500000000000000" pitchFamily="2" charset="0"/>
              </a:rPr>
              <a:t>Hazel &amp; Rowan – Monday &amp; Thursday</a:t>
            </a:r>
          </a:p>
          <a:p>
            <a:pPr marL="0" indent="0">
              <a:buNone/>
            </a:pPr>
            <a:r>
              <a:rPr lang="en-GB" dirty="0" smtClean="0">
                <a:latin typeface="HfW precursive" panose="00000500000000000000" pitchFamily="2" charset="0"/>
              </a:rPr>
              <a:t>Holly &amp; Willow  – Tuesday &amp; Friday</a:t>
            </a:r>
          </a:p>
          <a:p>
            <a:pPr marL="0" indent="0">
              <a:buNone/>
            </a:pPr>
            <a:r>
              <a:rPr lang="en-GB" dirty="0" smtClean="0">
                <a:latin typeface="HfW precursive" panose="00000500000000000000" pitchFamily="2" charset="0"/>
              </a:rPr>
              <a:t>Please </a:t>
            </a:r>
            <a:r>
              <a:rPr lang="en-GB" dirty="0">
                <a:latin typeface="HfW precursive" panose="00000500000000000000" pitchFamily="2" charset="0"/>
              </a:rPr>
              <a:t>tie long hair back and remove earrings. Children wearing earrings must be able to remove them themselves, as we are unable to. </a:t>
            </a:r>
          </a:p>
          <a:p>
            <a:pPr marL="0" indent="0">
              <a:buNone/>
            </a:pPr>
            <a:r>
              <a:rPr lang="en-GB" dirty="0">
                <a:latin typeface="HfW precursive" panose="00000500000000000000" pitchFamily="2" charset="0"/>
              </a:rPr>
              <a:t> </a:t>
            </a:r>
          </a:p>
          <a:p>
            <a:pPr marL="0" indent="0">
              <a:buNone/>
            </a:pPr>
            <a:r>
              <a:rPr lang="en-GB" dirty="0">
                <a:latin typeface="HfW precursive" panose="00000500000000000000" pitchFamily="2" charset="0"/>
              </a:rPr>
              <a:t>Please ensure your child has their PE kit in school. If they do not have the correct kit they will not be able to take part and a letter will come home detailing what is missing. </a:t>
            </a:r>
          </a:p>
        </p:txBody>
      </p:sp>
      <p:pic>
        <p:nvPicPr>
          <p:cNvPr id="4" name="Picture 3"/>
          <p:cNvPicPr>
            <a:picLocks noChangeAspect="1"/>
          </p:cNvPicPr>
          <p:nvPr/>
        </p:nvPicPr>
        <p:blipFill>
          <a:blip r:embed="rId2"/>
          <a:stretch>
            <a:fillRect/>
          </a:stretch>
        </p:blipFill>
        <p:spPr>
          <a:xfrm>
            <a:off x="8756650" y="0"/>
            <a:ext cx="3157538" cy="2971800"/>
          </a:xfrm>
          <a:prstGeom prst="rect">
            <a:avLst/>
          </a:prstGeom>
        </p:spPr>
      </p:pic>
    </p:spTree>
    <p:extLst>
      <p:ext uri="{BB962C8B-B14F-4D97-AF65-F5344CB8AC3E}">
        <p14:creationId xmlns:p14="http://schemas.microsoft.com/office/powerpoint/2010/main" val="4258249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HfW precursive" panose="00000500000000000000" pitchFamily="2" charset="0"/>
              </a:rPr>
              <a:t>Reading Books</a:t>
            </a:r>
          </a:p>
        </p:txBody>
      </p:sp>
      <p:sp>
        <p:nvSpPr>
          <p:cNvPr id="3" name="Content Placeholder 2"/>
          <p:cNvSpPr>
            <a:spLocks noGrp="1"/>
          </p:cNvSpPr>
          <p:nvPr>
            <p:ph idx="1"/>
          </p:nvPr>
        </p:nvSpPr>
        <p:spPr/>
        <p:txBody>
          <a:bodyPr/>
          <a:lstStyle/>
          <a:p>
            <a:pPr marL="0" indent="0">
              <a:buNone/>
            </a:pPr>
            <a:r>
              <a:rPr lang="en-GB" dirty="0" smtClean="0">
                <a:latin typeface="HfW precursive" panose="00000500000000000000" pitchFamily="2" charset="0"/>
              </a:rPr>
              <a:t>Children </a:t>
            </a:r>
            <a:r>
              <a:rPr lang="en-GB" dirty="0">
                <a:latin typeface="HfW precursive" panose="00000500000000000000" pitchFamily="2" charset="0"/>
              </a:rPr>
              <a:t>change their reading book once a week. Please see the handout for guidance on this. </a:t>
            </a:r>
          </a:p>
          <a:p>
            <a:pPr marL="0" indent="0">
              <a:buNone/>
            </a:pPr>
            <a:r>
              <a:rPr lang="en-GB" dirty="0">
                <a:latin typeface="HfW precursive" panose="00000500000000000000" pitchFamily="2" charset="0"/>
              </a:rPr>
              <a:t>Children may also choose a treasure book which they can change during their weekly library time.  </a:t>
            </a:r>
          </a:p>
          <a:p>
            <a:pPr marL="0" indent="0">
              <a:buNone/>
            </a:pPr>
            <a:r>
              <a:rPr lang="en-GB" dirty="0">
                <a:latin typeface="HfW precursive" panose="00000500000000000000" pitchFamily="2" charset="0"/>
              </a:rPr>
              <a:t>Please make sure that you write in your child’s reading record on every day you read together. Remember each read counts towards your child receiving a reading reward!  </a:t>
            </a:r>
          </a:p>
          <a:p>
            <a:pPr marL="0" indent="0">
              <a:buNone/>
            </a:pPr>
            <a:endParaRPr lang="en-GB" dirty="0"/>
          </a:p>
        </p:txBody>
      </p:sp>
      <p:pic>
        <p:nvPicPr>
          <p:cNvPr id="4" name="Picture 3"/>
          <p:cNvPicPr>
            <a:picLocks noChangeAspect="1"/>
          </p:cNvPicPr>
          <p:nvPr/>
        </p:nvPicPr>
        <p:blipFill>
          <a:blip r:embed="rId2"/>
          <a:stretch>
            <a:fillRect/>
          </a:stretch>
        </p:blipFill>
        <p:spPr>
          <a:xfrm>
            <a:off x="9772450" y="165100"/>
            <a:ext cx="2027437" cy="1908176"/>
          </a:xfrm>
          <a:prstGeom prst="rect">
            <a:avLst/>
          </a:prstGeom>
        </p:spPr>
      </p:pic>
    </p:spTree>
    <p:extLst>
      <p:ext uri="{BB962C8B-B14F-4D97-AF65-F5344CB8AC3E}">
        <p14:creationId xmlns:p14="http://schemas.microsoft.com/office/powerpoint/2010/main" val="1117487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98E63-421E-A48B-69FC-9A5FCD46A610}"/>
              </a:ext>
            </a:extLst>
          </p:cNvPr>
          <p:cNvSpPr>
            <a:spLocks noGrp="1"/>
          </p:cNvSpPr>
          <p:nvPr>
            <p:ph type="title"/>
          </p:nvPr>
        </p:nvSpPr>
        <p:spPr/>
        <p:txBody>
          <a:bodyPr/>
          <a:lstStyle/>
          <a:p>
            <a:r>
              <a:rPr lang="en-GB" b="1" dirty="0">
                <a:latin typeface="HfW precursive" panose="00000500000000000000" pitchFamily="2" charset="0"/>
              </a:rPr>
              <a:t>Home Learning </a:t>
            </a:r>
            <a:endParaRPr lang="en-US" b="1" dirty="0">
              <a:latin typeface="HfW precursive" panose="00000500000000000000" pitchFamily="2" charset="0"/>
            </a:endParaRPr>
          </a:p>
        </p:txBody>
      </p:sp>
      <p:sp>
        <p:nvSpPr>
          <p:cNvPr id="3" name="Content Placeholder 2">
            <a:extLst>
              <a:ext uri="{FF2B5EF4-FFF2-40B4-BE49-F238E27FC236}">
                <a16:creationId xmlns:a16="http://schemas.microsoft.com/office/drawing/2014/main" id="{CB8836CC-73A4-3986-C423-B6B040C558A8}"/>
              </a:ext>
            </a:extLst>
          </p:cNvPr>
          <p:cNvSpPr>
            <a:spLocks noGrp="1"/>
          </p:cNvSpPr>
          <p:nvPr>
            <p:ph idx="1"/>
          </p:nvPr>
        </p:nvSpPr>
        <p:spPr/>
        <p:txBody>
          <a:bodyPr>
            <a:normAutofit fontScale="92500" lnSpcReduction="10000"/>
          </a:bodyPr>
          <a:lstStyle/>
          <a:p>
            <a:r>
              <a:rPr lang="en-GB" dirty="0">
                <a:latin typeface="HfW precursive" panose="00000500000000000000" pitchFamily="2" charset="0"/>
              </a:rPr>
              <a:t>We encourage you to read regularly with your child. This is the main focus of homework. </a:t>
            </a:r>
          </a:p>
          <a:p>
            <a:r>
              <a:rPr lang="en-GB" dirty="0">
                <a:latin typeface="HfW precursive" panose="00000500000000000000" pitchFamily="2" charset="0"/>
              </a:rPr>
              <a:t>Weekly </a:t>
            </a:r>
            <a:r>
              <a:rPr lang="en-GB" dirty="0" smtClean="0">
                <a:latin typeface="HfW precursive" panose="00000500000000000000" pitchFamily="2" charset="0"/>
              </a:rPr>
              <a:t>spelling </a:t>
            </a:r>
            <a:r>
              <a:rPr lang="en-GB" dirty="0">
                <a:latin typeface="HfW precursive" panose="00000500000000000000" pitchFamily="2" charset="0"/>
              </a:rPr>
              <a:t>work will be uploaded on the website, under Homework- Year 2</a:t>
            </a:r>
            <a:r>
              <a:rPr lang="en-GB" dirty="0" smtClean="0">
                <a:latin typeface="HfW precursive" panose="00000500000000000000" pitchFamily="2" charset="0"/>
              </a:rPr>
              <a:t> every </a:t>
            </a:r>
            <a:r>
              <a:rPr lang="en-GB" b="1" dirty="0" smtClean="0">
                <a:latin typeface="HfW precursive" panose="00000500000000000000" pitchFamily="2" charset="0"/>
              </a:rPr>
              <a:t>Friday</a:t>
            </a:r>
            <a:r>
              <a:rPr lang="en-GB" dirty="0" smtClean="0">
                <a:latin typeface="HfW precursive" panose="00000500000000000000" pitchFamily="2" charset="0"/>
              </a:rPr>
              <a:t>. </a:t>
            </a:r>
            <a:r>
              <a:rPr lang="en-GB" dirty="0">
                <a:latin typeface="HfW precursive" panose="00000500000000000000" pitchFamily="2" charset="0"/>
              </a:rPr>
              <a:t>This is an optional home task to support the </a:t>
            </a:r>
            <a:r>
              <a:rPr lang="en-GB" dirty="0" smtClean="0">
                <a:latin typeface="HfW precursive" panose="00000500000000000000" pitchFamily="2" charset="0"/>
              </a:rPr>
              <a:t>spellings learnt </a:t>
            </a:r>
            <a:r>
              <a:rPr lang="en-GB" dirty="0">
                <a:latin typeface="HfW precursive" panose="00000500000000000000" pitchFamily="2" charset="0"/>
              </a:rPr>
              <a:t>in class, and does not need to be returned to school.</a:t>
            </a:r>
          </a:p>
          <a:p>
            <a:r>
              <a:rPr lang="en-GB" dirty="0">
                <a:latin typeface="HfW precursive" panose="00000500000000000000" pitchFamily="2" charset="0"/>
              </a:rPr>
              <a:t>Each term there will be additional topic themed suggested activities on the homework page. Children can bring any completed work in to share with the class. </a:t>
            </a:r>
          </a:p>
          <a:p>
            <a:r>
              <a:rPr lang="en-GB" dirty="0">
                <a:latin typeface="HfW precursive" panose="00000500000000000000" pitchFamily="2" charset="0"/>
              </a:rPr>
              <a:t>We will also recommend age appropriate apps and websites that can support your child in their learning. </a:t>
            </a:r>
            <a:endParaRPr lang="en-US" dirty="0">
              <a:latin typeface="HfW precursive" panose="00000500000000000000" pitchFamily="2" charset="0"/>
            </a:endParaRPr>
          </a:p>
        </p:txBody>
      </p:sp>
      <p:pic>
        <p:nvPicPr>
          <p:cNvPr id="4" name="Picture 3"/>
          <p:cNvPicPr>
            <a:picLocks noChangeAspect="1"/>
          </p:cNvPicPr>
          <p:nvPr/>
        </p:nvPicPr>
        <p:blipFill>
          <a:blip r:embed="rId2"/>
          <a:stretch>
            <a:fillRect/>
          </a:stretch>
        </p:blipFill>
        <p:spPr>
          <a:xfrm>
            <a:off x="10462220" y="5257800"/>
            <a:ext cx="1528168" cy="1438276"/>
          </a:xfrm>
          <a:prstGeom prst="rect">
            <a:avLst/>
          </a:prstGeom>
        </p:spPr>
      </p:pic>
    </p:spTree>
    <p:extLst>
      <p:ext uri="{BB962C8B-B14F-4D97-AF65-F5344CB8AC3E}">
        <p14:creationId xmlns:p14="http://schemas.microsoft.com/office/powerpoint/2010/main" val="3838017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a:latin typeface="HfW precursive" panose="00000500000000000000" pitchFamily="2" charset="0"/>
              </a:rPr>
              <a:t>Communication</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latin typeface="HfW precursive" panose="00000500000000000000" pitchFamily="2" charset="0"/>
              </a:rPr>
              <a:t>Should you need to contact me please email the office and I will get back to you as soon as possible. Please remember that it is not often possible to return phone calls during the school day. </a:t>
            </a:r>
          </a:p>
          <a:p>
            <a:pPr marL="0" indent="0">
              <a:buNone/>
            </a:pPr>
            <a:endParaRPr lang="en-GB" dirty="0">
              <a:latin typeface="HfW precursive" panose="00000500000000000000" pitchFamily="2" charset="0"/>
            </a:endParaRPr>
          </a:p>
          <a:p>
            <a:pPr marL="0" indent="0">
              <a:buNone/>
            </a:pPr>
            <a:r>
              <a:rPr lang="en-GB" dirty="0">
                <a:latin typeface="HfW precursive" panose="00000500000000000000" pitchFamily="2" charset="0"/>
              </a:rPr>
              <a:t>I am available at the end of the day for quick queries, but if you do have a question please wait until all children have been sent out. </a:t>
            </a:r>
          </a:p>
          <a:p>
            <a:pPr marL="0" indent="0">
              <a:buNone/>
            </a:pPr>
            <a:endParaRPr lang="en-GB" dirty="0">
              <a:latin typeface="HfW precursive" panose="00000500000000000000" pitchFamily="2" charset="0"/>
            </a:endParaRPr>
          </a:p>
          <a:p>
            <a:pPr marL="0" indent="0">
              <a:buNone/>
            </a:pPr>
            <a:r>
              <a:rPr lang="en-GB" dirty="0">
                <a:latin typeface="HfW precursive" panose="00000500000000000000" pitchFamily="2" charset="0"/>
              </a:rPr>
              <a:t>Changes to pick up arrangements can be emailed to the office or a note can be left in your child’s book bag. </a:t>
            </a:r>
          </a:p>
        </p:txBody>
      </p:sp>
      <p:pic>
        <p:nvPicPr>
          <p:cNvPr id="4" name="Picture 3"/>
          <p:cNvPicPr>
            <a:picLocks noChangeAspect="1"/>
          </p:cNvPicPr>
          <p:nvPr/>
        </p:nvPicPr>
        <p:blipFill>
          <a:blip r:embed="rId2"/>
          <a:stretch>
            <a:fillRect/>
          </a:stretch>
        </p:blipFill>
        <p:spPr>
          <a:xfrm>
            <a:off x="9960569" y="101599"/>
            <a:ext cx="1761531" cy="1657911"/>
          </a:xfrm>
          <a:prstGeom prst="rect">
            <a:avLst/>
          </a:prstGeom>
        </p:spPr>
      </p:pic>
    </p:spTree>
    <p:extLst>
      <p:ext uri="{BB962C8B-B14F-4D97-AF65-F5344CB8AC3E}">
        <p14:creationId xmlns:p14="http://schemas.microsoft.com/office/powerpoint/2010/main" val="28575666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HfW precursive" panose="00000500000000000000" pitchFamily="2" charset="0"/>
              </a:rPr>
              <a:t>Snacks &amp; Drinks</a:t>
            </a:r>
            <a:r>
              <a:rPr lang="en-GB" dirty="0">
                <a:latin typeface="HfW precursive" panose="00000500000000000000" pitchFamily="2" charset="0"/>
              </a:rPr>
              <a:t> </a:t>
            </a:r>
          </a:p>
        </p:txBody>
      </p:sp>
      <p:sp>
        <p:nvSpPr>
          <p:cNvPr id="3" name="Content Placeholder 2"/>
          <p:cNvSpPr>
            <a:spLocks noGrp="1"/>
          </p:cNvSpPr>
          <p:nvPr>
            <p:ph idx="1"/>
          </p:nvPr>
        </p:nvSpPr>
        <p:spPr/>
        <p:txBody>
          <a:bodyPr>
            <a:normAutofit fontScale="92500"/>
          </a:bodyPr>
          <a:lstStyle/>
          <a:p>
            <a:r>
              <a:rPr lang="en-GB" dirty="0">
                <a:latin typeface="HfW precursive" panose="00000500000000000000" pitchFamily="2" charset="0"/>
              </a:rPr>
              <a:t>We provide a healthy snack for the children each day, however you can also opt to provide a snack from home. This must only be fresh fruit or vegetables. They must be ready for children to eat (ie; do not require chopping!). Grapes must be cut in half. </a:t>
            </a:r>
            <a:endParaRPr lang="en-GB" dirty="0" smtClean="0">
              <a:latin typeface="HfW precursive" panose="00000500000000000000" pitchFamily="2" charset="0"/>
            </a:endParaRPr>
          </a:p>
          <a:p>
            <a:endParaRPr lang="en-GB" dirty="0">
              <a:latin typeface="HfW precursive" panose="00000500000000000000" pitchFamily="2" charset="0"/>
            </a:endParaRPr>
          </a:p>
          <a:p>
            <a:r>
              <a:rPr lang="en-GB" dirty="0">
                <a:latin typeface="HfW precursive" panose="00000500000000000000" pitchFamily="2" charset="0"/>
              </a:rPr>
              <a:t>Children should bring a water bottle into school on Monday and this will stay in school until Friday. We will empty and refill the bottles daily, and encourage children to do this independently as the year progresses. Please do not put anything other than water in your child’s bottle. </a:t>
            </a:r>
          </a:p>
        </p:txBody>
      </p:sp>
      <p:pic>
        <p:nvPicPr>
          <p:cNvPr id="4" name="Picture 3"/>
          <p:cNvPicPr>
            <a:picLocks noChangeAspect="1"/>
          </p:cNvPicPr>
          <p:nvPr/>
        </p:nvPicPr>
        <p:blipFill>
          <a:blip r:embed="rId2"/>
          <a:stretch>
            <a:fillRect/>
          </a:stretch>
        </p:blipFill>
        <p:spPr>
          <a:xfrm>
            <a:off x="10448726" y="5245100"/>
            <a:ext cx="1541662" cy="1450976"/>
          </a:xfrm>
          <a:prstGeom prst="rect">
            <a:avLst/>
          </a:prstGeom>
        </p:spPr>
      </p:pic>
    </p:spTree>
    <p:extLst>
      <p:ext uri="{BB962C8B-B14F-4D97-AF65-F5344CB8AC3E}">
        <p14:creationId xmlns:p14="http://schemas.microsoft.com/office/powerpoint/2010/main" val="11852738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604250" y="612776"/>
            <a:ext cx="3157538" cy="2971800"/>
          </a:xfrm>
          <a:prstGeom prst="rect">
            <a:avLst/>
          </a:prstGeom>
        </p:spPr>
      </p:pic>
      <p:sp>
        <p:nvSpPr>
          <p:cNvPr id="2" name="Title 1">
            <a:extLst>
              <a:ext uri="{FF2B5EF4-FFF2-40B4-BE49-F238E27FC236}">
                <a16:creationId xmlns:a16="http://schemas.microsoft.com/office/drawing/2014/main" id="{41BC7B54-13E3-4536-B9C9-927D31D88C91}"/>
              </a:ext>
            </a:extLst>
          </p:cNvPr>
          <p:cNvSpPr>
            <a:spLocks noGrp="1"/>
          </p:cNvSpPr>
          <p:nvPr>
            <p:ph type="title"/>
          </p:nvPr>
        </p:nvSpPr>
        <p:spPr/>
        <p:txBody>
          <a:bodyPr/>
          <a:lstStyle/>
          <a:p>
            <a:r>
              <a:rPr lang="en-GB" b="1" dirty="0">
                <a:latin typeface="HfW precursive" panose="00000500000000000000" pitchFamily="2" charset="0"/>
              </a:rPr>
              <a:t>Important Dates</a:t>
            </a:r>
            <a:r>
              <a:rPr lang="en-GB" dirty="0">
                <a:latin typeface="HfW precursive" panose="00000500000000000000" pitchFamily="2" charset="0"/>
              </a:rPr>
              <a:t> </a:t>
            </a:r>
            <a:endParaRPr lang="en-US" dirty="0">
              <a:latin typeface="HfW precursive" panose="00000500000000000000" pitchFamily="2" charset="0"/>
            </a:endParaRPr>
          </a:p>
        </p:txBody>
      </p:sp>
      <p:sp>
        <p:nvSpPr>
          <p:cNvPr id="3" name="Content Placeholder 2">
            <a:extLst>
              <a:ext uri="{FF2B5EF4-FFF2-40B4-BE49-F238E27FC236}">
                <a16:creationId xmlns:a16="http://schemas.microsoft.com/office/drawing/2014/main" id="{8DC69DDD-D753-0A53-6248-F38CFA12201F}"/>
              </a:ext>
            </a:extLst>
          </p:cNvPr>
          <p:cNvSpPr>
            <a:spLocks noGrp="1"/>
          </p:cNvSpPr>
          <p:nvPr>
            <p:ph idx="1"/>
          </p:nvPr>
        </p:nvSpPr>
        <p:spPr/>
        <p:txBody>
          <a:bodyPr>
            <a:normAutofit fontScale="92500" lnSpcReduction="10000"/>
          </a:bodyPr>
          <a:lstStyle/>
          <a:p>
            <a:r>
              <a:rPr lang="en-GB" dirty="0" smtClean="0">
                <a:latin typeface="HfW precursive" panose="00000500000000000000" pitchFamily="2" charset="0"/>
              </a:rPr>
              <a:t>Harvest festival – 27</a:t>
            </a:r>
            <a:r>
              <a:rPr lang="en-GB" baseline="30000" dirty="0" smtClean="0">
                <a:latin typeface="HfW precursive" panose="00000500000000000000" pitchFamily="2" charset="0"/>
              </a:rPr>
              <a:t>th</a:t>
            </a:r>
            <a:r>
              <a:rPr lang="en-GB" dirty="0" smtClean="0">
                <a:latin typeface="HfW precursive" panose="00000500000000000000" pitchFamily="2" charset="0"/>
              </a:rPr>
              <a:t> September – tbc</a:t>
            </a:r>
          </a:p>
          <a:p>
            <a:r>
              <a:rPr lang="en-GB" dirty="0" smtClean="0">
                <a:latin typeface="HfW precursive" panose="00000500000000000000" pitchFamily="2" charset="0"/>
              </a:rPr>
              <a:t>Parents </a:t>
            </a:r>
            <a:r>
              <a:rPr lang="en-GB" dirty="0">
                <a:latin typeface="HfW precursive" panose="00000500000000000000" pitchFamily="2" charset="0"/>
              </a:rPr>
              <a:t>Evening – 22</a:t>
            </a:r>
            <a:r>
              <a:rPr lang="en-GB" baseline="30000" dirty="0">
                <a:latin typeface="HfW precursive" panose="00000500000000000000" pitchFamily="2" charset="0"/>
              </a:rPr>
              <a:t>nd</a:t>
            </a:r>
            <a:r>
              <a:rPr lang="en-GB" dirty="0">
                <a:latin typeface="HfW precursive" panose="00000500000000000000" pitchFamily="2" charset="0"/>
              </a:rPr>
              <a:t> &amp; 24</a:t>
            </a:r>
            <a:r>
              <a:rPr lang="en-GB" baseline="30000" dirty="0">
                <a:latin typeface="HfW precursive" panose="00000500000000000000" pitchFamily="2" charset="0"/>
              </a:rPr>
              <a:t>th</a:t>
            </a:r>
            <a:r>
              <a:rPr lang="en-GB" dirty="0">
                <a:latin typeface="HfW precursive" panose="00000500000000000000" pitchFamily="2" charset="0"/>
              </a:rPr>
              <a:t> </a:t>
            </a:r>
            <a:r>
              <a:rPr lang="en-GB" dirty="0" smtClean="0">
                <a:latin typeface="HfW precursive" panose="00000500000000000000" pitchFamily="2" charset="0"/>
              </a:rPr>
              <a:t>October</a:t>
            </a:r>
          </a:p>
          <a:p>
            <a:r>
              <a:rPr lang="en-GB" dirty="0" smtClean="0">
                <a:latin typeface="HfW precursive" panose="00000500000000000000" pitchFamily="2" charset="0"/>
              </a:rPr>
              <a:t>Visit to </a:t>
            </a:r>
            <a:r>
              <a:rPr lang="en-GB" dirty="0" err="1" smtClean="0">
                <a:latin typeface="HfW precursive" panose="00000500000000000000" pitchFamily="2" charset="0"/>
              </a:rPr>
              <a:t>Oaklands</a:t>
            </a:r>
            <a:r>
              <a:rPr lang="en-GB" dirty="0" smtClean="0">
                <a:latin typeface="HfW precursive" panose="00000500000000000000" pitchFamily="2" charset="0"/>
              </a:rPr>
              <a:t> Museum for maths workshop 5</a:t>
            </a:r>
            <a:r>
              <a:rPr lang="en-GB" baseline="30000" dirty="0" smtClean="0">
                <a:latin typeface="HfW precursive" panose="00000500000000000000" pitchFamily="2" charset="0"/>
              </a:rPr>
              <a:t>th</a:t>
            </a:r>
            <a:r>
              <a:rPr lang="en-GB" dirty="0" smtClean="0">
                <a:latin typeface="HfW precursive" panose="00000500000000000000" pitchFamily="2" charset="0"/>
              </a:rPr>
              <a:t>/6</a:t>
            </a:r>
            <a:r>
              <a:rPr lang="en-GB" baseline="30000" dirty="0" smtClean="0">
                <a:latin typeface="HfW precursive" panose="00000500000000000000" pitchFamily="2" charset="0"/>
              </a:rPr>
              <a:t>th</a:t>
            </a:r>
            <a:r>
              <a:rPr lang="en-GB" dirty="0" smtClean="0">
                <a:latin typeface="HfW precursive" panose="00000500000000000000" pitchFamily="2" charset="0"/>
              </a:rPr>
              <a:t> November</a:t>
            </a:r>
          </a:p>
          <a:p>
            <a:r>
              <a:rPr lang="en-GB" dirty="0" smtClean="0">
                <a:latin typeface="HfW precursive" panose="00000500000000000000" pitchFamily="2" charset="0"/>
              </a:rPr>
              <a:t>1940s day – 11</a:t>
            </a:r>
            <a:r>
              <a:rPr lang="en-GB" baseline="30000" dirty="0" smtClean="0">
                <a:latin typeface="HfW precursive" panose="00000500000000000000" pitchFamily="2" charset="0"/>
              </a:rPr>
              <a:t>th</a:t>
            </a:r>
            <a:r>
              <a:rPr lang="en-GB" dirty="0" smtClean="0">
                <a:latin typeface="HfW precursive" panose="00000500000000000000" pitchFamily="2" charset="0"/>
              </a:rPr>
              <a:t> November </a:t>
            </a:r>
            <a:endParaRPr lang="en-GB" dirty="0">
              <a:latin typeface="HfW precursive" panose="00000500000000000000" pitchFamily="2" charset="0"/>
            </a:endParaRPr>
          </a:p>
          <a:p>
            <a:r>
              <a:rPr lang="en-GB" dirty="0" smtClean="0">
                <a:latin typeface="HfW precursive" panose="00000500000000000000" pitchFamily="2" charset="0"/>
              </a:rPr>
              <a:t>KS1 </a:t>
            </a:r>
            <a:r>
              <a:rPr lang="en-GB" dirty="0">
                <a:latin typeface="HfW precursive" panose="00000500000000000000" pitchFamily="2" charset="0"/>
              </a:rPr>
              <a:t>Christmas </a:t>
            </a:r>
            <a:r>
              <a:rPr lang="en-GB" dirty="0" smtClean="0">
                <a:latin typeface="HfW precursive" panose="00000500000000000000" pitchFamily="2" charset="0"/>
              </a:rPr>
              <a:t>productions – 11</a:t>
            </a:r>
            <a:r>
              <a:rPr lang="en-GB" baseline="30000" dirty="0" smtClean="0">
                <a:latin typeface="HfW precursive" panose="00000500000000000000" pitchFamily="2" charset="0"/>
              </a:rPr>
              <a:t>th</a:t>
            </a:r>
            <a:r>
              <a:rPr lang="en-GB" dirty="0" smtClean="0">
                <a:latin typeface="HfW precursive" panose="00000500000000000000" pitchFamily="2" charset="0"/>
              </a:rPr>
              <a:t>/12</a:t>
            </a:r>
            <a:r>
              <a:rPr lang="en-GB" baseline="30000" dirty="0" smtClean="0">
                <a:latin typeface="HfW precursive" panose="00000500000000000000" pitchFamily="2" charset="0"/>
              </a:rPr>
              <a:t>th</a:t>
            </a:r>
            <a:r>
              <a:rPr lang="en-GB" dirty="0" smtClean="0">
                <a:latin typeface="HfW precursive" panose="00000500000000000000" pitchFamily="2" charset="0"/>
              </a:rPr>
              <a:t>/13</a:t>
            </a:r>
            <a:r>
              <a:rPr lang="en-GB" baseline="30000" dirty="0" smtClean="0">
                <a:latin typeface="HfW precursive" panose="00000500000000000000" pitchFamily="2" charset="0"/>
              </a:rPr>
              <a:t>th</a:t>
            </a:r>
            <a:r>
              <a:rPr lang="en-GB" dirty="0" smtClean="0">
                <a:latin typeface="HfW precursive" panose="00000500000000000000" pitchFamily="2" charset="0"/>
              </a:rPr>
              <a:t> December 2pm</a:t>
            </a:r>
          </a:p>
          <a:p>
            <a:r>
              <a:rPr lang="en-GB" dirty="0" smtClean="0">
                <a:latin typeface="HfW precursive" panose="00000500000000000000" pitchFamily="2" charset="0"/>
              </a:rPr>
              <a:t>Class lunch </a:t>
            </a:r>
            <a:r>
              <a:rPr lang="en-GB" dirty="0" smtClean="0">
                <a:latin typeface="HfW precursive" panose="00000500000000000000" pitchFamily="2" charset="0"/>
              </a:rPr>
              <a:t>– See newsletter for more details </a:t>
            </a:r>
            <a:endParaRPr lang="en-GB" dirty="0" smtClean="0">
              <a:latin typeface="HfW precursive" panose="00000500000000000000" pitchFamily="2" charset="0"/>
            </a:endParaRPr>
          </a:p>
          <a:p>
            <a:r>
              <a:rPr lang="en-GB" dirty="0" smtClean="0">
                <a:latin typeface="HfW precursive" panose="00000500000000000000" pitchFamily="2" charset="0"/>
              </a:rPr>
              <a:t>Class </a:t>
            </a:r>
            <a:r>
              <a:rPr lang="en-GB" dirty="0">
                <a:latin typeface="HfW precursive" panose="00000500000000000000" pitchFamily="2" charset="0"/>
              </a:rPr>
              <a:t>assembly- See newsletter for more details </a:t>
            </a:r>
            <a:r>
              <a:rPr lang="en-GB" dirty="0" smtClean="0">
                <a:latin typeface="HfW precursive" panose="00000500000000000000" pitchFamily="2" charset="0"/>
              </a:rPr>
              <a:t> </a:t>
            </a:r>
            <a:endParaRPr lang="en-GB" dirty="0">
              <a:latin typeface="HfW precursive" panose="00000500000000000000" pitchFamily="2" charset="0"/>
            </a:endParaRPr>
          </a:p>
          <a:p>
            <a:r>
              <a:rPr lang="en-GB" dirty="0">
                <a:latin typeface="HfW precursive" panose="00000500000000000000" pitchFamily="2" charset="0"/>
              </a:rPr>
              <a:t>We intend on going on a school trip in the Summer term, further information will be sent to you soon.  </a:t>
            </a:r>
            <a:endParaRPr lang="en-US" dirty="0">
              <a:latin typeface="HfW precursive" panose="00000500000000000000" pitchFamily="2" charset="0"/>
            </a:endParaRPr>
          </a:p>
        </p:txBody>
      </p:sp>
    </p:spTree>
    <p:extLst>
      <p:ext uri="{BB962C8B-B14F-4D97-AF65-F5344CB8AC3E}">
        <p14:creationId xmlns:p14="http://schemas.microsoft.com/office/powerpoint/2010/main" val="234319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1100" y="1749425"/>
            <a:ext cx="10515600" cy="1325563"/>
          </a:xfrm>
        </p:spPr>
        <p:txBody>
          <a:bodyPr>
            <a:normAutofit fontScale="90000"/>
          </a:bodyPr>
          <a:lstStyle/>
          <a:p>
            <a:r>
              <a:rPr lang="en-GB" dirty="0" smtClean="0">
                <a:latin typeface="HfW precursive" panose="00000500000000000000" pitchFamily="2" charset="0"/>
              </a:rPr>
              <a:t>Thank you for coming! We look forward to a successful year working with you and your children! </a:t>
            </a:r>
            <a:endParaRPr lang="en-GB" dirty="0">
              <a:latin typeface="HfW precursive" panose="00000500000000000000" pitchFamily="2" charset="0"/>
            </a:endParaRPr>
          </a:p>
        </p:txBody>
      </p:sp>
      <p:pic>
        <p:nvPicPr>
          <p:cNvPr id="5" name="Picture 4"/>
          <p:cNvPicPr>
            <a:picLocks noChangeAspect="1"/>
          </p:cNvPicPr>
          <p:nvPr/>
        </p:nvPicPr>
        <p:blipFill>
          <a:blip r:embed="rId2"/>
          <a:stretch>
            <a:fillRect/>
          </a:stretch>
        </p:blipFill>
        <p:spPr>
          <a:xfrm>
            <a:off x="8832850" y="3724276"/>
            <a:ext cx="3157538" cy="2971800"/>
          </a:xfrm>
          <a:prstGeom prst="rect">
            <a:avLst/>
          </a:prstGeom>
        </p:spPr>
      </p:pic>
      <p:pic>
        <p:nvPicPr>
          <p:cNvPr id="6" name="Picture 5"/>
          <p:cNvPicPr>
            <a:picLocks noChangeAspect="1"/>
          </p:cNvPicPr>
          <p:nvPr/>
        </p:nvPicPr>
        <p:blipFill>
          <a:blip r:embed="rId3"/>
          <a:stretch>
            <a:fillRect/>
          </a:stretch>
        </p:blipFill>
        <p:spPr>
          <a:xfrm>
            <a:off x="258763" y="4142582"/>
            <a:ext cx="2793032" cy="2209800"/>
          </a:xfrm>
          <a:prstGeom prst="rect">
            <a:avLst/>
          </a:prstGeom>
        </p:spPr>
      </p:pic>
    </p:spTree>
    <p:extLst>
      <p:ext uri="{BB962C8B-B14F-4D97-AF65-F5344CB8AC3E}">
        <p14:creationId xmlns:p14="http://schemas.microsoft.com/office/powerpoint/2010/main" val="35120605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566</TotalTime>
  <Words>664</Words>
  <Application>Microsoft Office PowerPoint</Application>
  <PresentationFormat>Widescreen</PresentationFormat>
  <Paragraphs>65</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HfW cursive</vt:lpstr>
      <vt:lpstr>HfW precursive</vt:lpstr>
      <vt:lpstr>Office Theme</vt:lpstr>
      <vt:lpstr>Meet the Teacher</vt:lpstr>
      <vt:lpstr>Year 2 Curriculum</vt:lpstr>
      <vt:lpstr>PE Days</vt:lpstr>
      <vt:lpstr>Reading Books</vt:lpstr>
      <vt:lpstr>Home Learning </vt:lpstr>
      <vt:lpstr>Communication</vt:lpstr>
      <vt:lpstr>Snacks &amp; Drinks </vt:lpstr>
      <vt:lpstr>Important Dates </vt:lpstr>
      <vt:lpstr>Thank you for coming! We look forward to a successful year working with you and your children! </vt:lpstr>
    </vt:vector>
  </TitlesOfParts>
  <Company>Moulsham Infant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Amy Mobbs</dc:creator>
  <cp:lastModifiedBy>Amy Mobbs</cp:lastModifiedBy>
  <cp:revision>13</cp:revision>
  <dcterms:created xsi:type="dcterms:W3CDTF">2024-09-04T06:56:36Z</dcterms:created>
  <dcterms:modified xsi:type="dcterms:W3CDTF">2024-09-24T08:02:48Z</dcterms:modified>
</cp:coreProperties>
</file>