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852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14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231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070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32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09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612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2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92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83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0919-449D-46AE-8557-545EB431D4BF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15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12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09" y="292558"/>
            <a:ext cx="795982" cy="65475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89653" y="861076"/>
            <a:ext cx="9812694" cy="7010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latin typeface="Comic Sans MS" panose="030F0702030302020204" pitchFamily="66" charset="0"/>
              </a:rPr>
              <a:t>In Year 1 we will be focusing on the ‘Our amazing world!’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887" y="5643395"/>
            <a:ext cx="44905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mic Sans MS" panose="030F0702030302020204" pitchFamily="66" charset="0"/>
              </a:rPr>
              <a:t>Examples of some texts that will be used: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835021" y="1627098"/>
            <a:ext cx="3866090" cy="32502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37230" y="5365772"/>
            <a:ext cx="6343510" cy="622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Planet Awesome,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591361" y="2274782"/>
            <a:ext cx="3849815" cy="23321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1DF7C62-D677-485B-AB22-58740B08B0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049263"/>
            <a:ext cx="2429933" cy="22521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0E5E19-E668-48D6-8F4C-3B513F58C9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8103" y="1692064"/>
            <a:ext cx="3078461" cy="312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58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895" y="5369354"/>
            <a:ext cx="757361" cy="5680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709" y="292558"/>
            <a:ext cx="795982" cy="6547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7188" y="-123941"/>
            <a:ext cx="5218349" cy="554912"/>
          </a:xfrm>
        </p:spPr>
        <p:txBody>
          <a:bodyPr>
            <a:normAutofit/>
          </a:bodyPr>
          <a:lstStyle/>
          <a:p>
            <a:r>
              <a:rPr lang="en-US" sz="1600" b="1" u="sng" dirty="0">
                <a:latin typeface="Comic Sans MS" panose="030F0702030302020204" pitchFamily="66" charset="0"/>
              </a:rPr>
              <a:t>What I am learning in Year 1</a:t>
            </a:r>
            <a:endParaRPr lang="en-GB" sz="1600" b="1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1047" y="531844"/>
            <a:ext cx="16257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Summer Term 2026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601799"/>
              </p:ext>
            </p:extLst>
          </p:nvPr>
        </p:nvGraphicFramePr>
        <p:xfrm>
          <a:off x="111403" y="993509"/>
          <a:ext cx="11499176" cy="5631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5012">
                  <a:extLst>
                    <a:ext uri="{9D8B030D-6E8A-4147-A177-3AD203B41FA5}">
                      <a16:colId xmlns:a16="http://schemas.microsoft.com/office/drawing/2014/main" val="4082284860"/>
                    </a:ext>
                  </a:extLst>
                </a:gridCol>
                <a:gridCol w="1428768">
                  <a:extLst>
                    <a:ext uri="{9D8B030D-6E8A-4147-A177-3AD203B41FA5}">
                      <a16:colId xmlns:a16="http://schemas.microsoft.com/office/drawing/2014/main" val="362201731"/>
                    </a:ext>
                  </a:extLst>
                </a:gridCol>
                <a:gridCol w="1452781">
                  <a:extLst>
                    <a:ext uri="{9D8B030D-6E8A-4147-A177-3AD203B41FA5}">
                      <a16:colId xmlns:a16="http://schemas.microsoft.com/office/drawing/2014/main" val="2829573365"/>
                    </a:ext>
                  </a:extLst>
                </a:gridCol>
                <a:gridCol w="1370522">
                  <a:extLst>
                    <a:ext uri="{9D8B030D-6E8A-4147-A177-3AD203B41FA5}">
                      <a16:colId xmlns:a16="http://schemas.microsoft.com/office/drawing/2014/main" val="2095011392"/>
                    </a:ext>
                  </a:extLst>
                </a:gridCol>
                <a:gridCol w="1487013">
                  <a:extLst>
                    <a:ext uri="{9D8B030D-6E8A-4147-A177-3AD203B41FA5}">
                      <a16:colId xmlns:a16="http://schemas.microsoft.com/office/drawing/2014/main" val="4283492156"/>
                    </a:ext>
                  </a:extLst>
                </a:gridCol>
                <a:gridCol w="1272685">
                  <a:extLst>
                    <a:ext uri="{9D8B030D-6E8A-4147-A177-3AD203B41FA5}">
                      <a16:colId xmlns:a16="http://schemas.microsoft.com/office/drawing/2014/main" val="2971653106"/>
                    </a:ext>
                  </a:extLst>
                </a:gridCol>
                <a:gridCol w="1249902">
                  <a:extLst>
                    <a:ext uri="{9D8B030D-6E8A-4147-A177-3AD203B41FA5}">
                      <a16:colId xmlns:a16="http://schemas.microsoft.com/office/drawing/2014/main" val="2392326965"/>
                    </a:ext>
                  </a:extLst>
                </a:gridCol>
                <a:gridCol w="1352493">
                  <a:extLst>
                    <a:ext uri="{9D8B030D-6E8A-4147-A177-3AD203B41FA5}">
                      <a16:colId xmlns:a16="http://schemas.microsoft.com/office/drawing/2014/main" val="982423031"/>
                    </a:ext>
                  </a:extLst>
                </a:gridCol>
              </a:tblGrid>
              <a:tr h="6952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English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Mathematics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Science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Drama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History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Geography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Art &amp; DT 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724669"/>
                  </a:ext>
                </a:extLst>
              </a:tr>
              <a:tr h="1838314">
                <a:tc row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focus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on these stories and use them to help with our writing. We will use simple pictures to help us write sentences. </a:t>
                      </a:r>
                    </a:p>
                    <a:p>
                      <a:pPr algn="ctr"/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learn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about multiplication and division, fractions, time, money and shape.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1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1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learn </a:t>
                      </a:r>
                      <a:r>
                        <a:rPr lang="en-US" sz="1100" dirty="0">
                          <a:latin typeface="Comic Sans MS" panose="030F0702030302020204" pitchFamily="66" charset="0"/>
                        </a:rPr>
                        <a:t>how to identify and name a variety of everyday materials, including wood, plastic, glass, metal, water and rock.</a:t>
                      </a:r>
                      <a:r>
                        <a:rPr lang="en-GB" sz="11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100" baseline="0" dirty="0">
                          <a:latin typeface="Comic Sans MS" panose="030F0702030302020204" pitchFamily="66" charset="0"/>
                        </a:rPr>
                        <a:t>We will learn about animals including humans.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US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We will role play stories, hot seat characters and practice speaking in front of the class.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will learn about environmentalists who have changed history.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We will learn about human and physical feature and create simple maps.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We will be creating sculptures using a range of media.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will examine how nature is portrayed through art.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0589928"/>
                  </a:ext>
                </a:extLst>
              </a:tr>
              <a:tr h="63135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RE</a:t>
                      </a:r>
                      <a:endParaRPr lang="en-GB"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Music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Computing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PE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RSHE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732168"/>
                  </a:ext>
                </a:extLst>
              </a:tr>
              <a:tr h="192729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learn about how different religions welcome new babies, and we will think about how we care for others.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listen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to different styles of music and learn songs together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We will learn how</a:t>
                      </a:r>
                      <a:r>
                        <a:rPr lang="en-GB" sz="1100" baseline="0" dirty="0">
                          <a:latin typeface="Comic Sans MS" panose="030F0702030302020204" pitchFamily="66" charset="0"/>
                        </a:rPr>
                        <a:t> to control a simple robot and will find out how to use the computers to create digital writing. 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learn gymnastics, athletics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and cricket. </a:t>
                      </a: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learn about citizenship. We will prepare for our move to Year 2. </a:t>
                      </a: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0475107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E3FE2C90-8B05-4DCA-B6E1-3FA200995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6423" y="5595584"/>
            <a:ext cx="1163597" cy="829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1475" y="4057146"/>
            <a:ext cx="1246458" cy="12014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5115" y="5691180"/>
            <a:ext cx="586677" cy="4923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76963DD-190E-425E-9696-497B5AF200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8457" y="3156819"/>
            <a:ext cx="1291303" cy="8033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7C2F4A-7F18-4A54-B9E4-A363AC06F4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6925" y="4522725"/>
            <a:ext cx="921472" cy="7495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670F51C-EF57-4CD7-AB3D-DF2DCBF300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10987" y="2848013"/>
            <a:ext cx="984317" cy="617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F2CECCB-1161-45BB-9B97-A35968AD39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4768" y="2611918"/>
            <a:ext cx="774646" cy="95826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45D75E5-F280-4F84-952E-AD669F3DE01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3560" y="3052787"/>
            <a:ext cx="943626" cy="8256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0226F60-29E8-4D97-8FAF-059F34EB028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4657" y="2767897"/>
            <a:ext cx="1185356" cy="12014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9AACAA-C5E9-4A2C-B3A4-DA33322B7B0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1421" y="4500920"/>
            <a:ext cx="1296311" cy="12014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6F06C1D-4B85-42CC-8621-62F89DEADAE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49575" y="2467057"/>
            <a:ext cx="121920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97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274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I am learning in Year 1</vt:lpstr>
    </vt:vector>
  </TitlesOfParts>
  <Company>Moulsham Infant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Year 1 we will investigate these enquiry questions;</dc:title>
  <dc:creator>Clare Hanson</dc:creator>
  <cp:lastModifiedBy>Amy Mobbs</cp:lastModifiedBy>
  <cp:revision>38</cp:revision>
  <dcterms:created xsi:type="dcterms:W3CDTF">2023-09-14T06:59:14Z</dcterms:created>
  <dcterms:modified xsi:type="dcterms:W3CDTF">2026-04-14T11:54:20Z</dcterms:modified>
</cp:coreProperties>
</file>