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0000"/>
    <a:srgbClr val="EE16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72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F42146A-0E4C-4C61-B145-4CEDCB2A45EC}"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1548678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42146A-0E4C-4C61-B145-4CEDCB2A45EC}"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2945139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42146A-0E4C-4C61-B145-4CEDCB2A45EC}"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3398850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F42146A-0E4C-4C61-B145-4CEDCB2A45EC}"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3600584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F42146A-0E4C-4C61-B145-4CEDCB2A45EC}" type="datetimeFigureOut">
              <a:rPr lang="en-GB" smtClean="0"/>
              <a:t>15/10/2025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910527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F42146A-0E4C-4C61-B145-4CEDCB2A45EC}" type="datetimeFigureOut">
              <a:rPr lang="en-GB" smtClean="0"/>
              <a:t>15/10/2025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167633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42146A-0E4C-4C61-B145-4CEDCB2A45EC}" type="datetimeFigureOut">
              <a:rPr lang="en-GB" smtClean="0"/>
              <a:t>15/10/2025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616003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42146A-0E4C-4C61-B145-4CEDCB2A45EC}"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323494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42146A-0E4C-4C61-B145-4CEDCB2A45EC}"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1880330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42146A-0E4C-4C61-B145-4CEDCB2A45EC}"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746649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42146A-0E4C-4C61-B145-4CEDCB2A45EC}"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A2619-5AD0-4453-99D3-2C02CD51BCC9}" type="slidenum">
              <a:rPr lang="en-GB" smtClean="0"/>
              <a:t>‹#›</a:t>
            </a:fld>
            <a:endParaRPr lang="en-GB"/>
          </a:p>
        </p:txBody>
      </p:sp>
    </p:spTree>
    <p:extLst>
      <p:ext uri="{BB962C8B-B14F-4D97-AF65-F5344CB8AC3E}">
        <p14:creationId xmlns:p14="http://schemas.microsoft.com/office/powerpoint/2010/main" val="323170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90000"/>
            </a:gs>
            <a:gs pos="80000">
              <a:schemeClr val="accent2">
                <a:lumMod val="97000"/>
                <a:lumOff val="3000"/>
              </a:schemeClr>
            </a:gs>
            <a:gs pos="100000">
              <a:schemeClr val="accent2">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42146A-0E4C-4C61-B145-4CEDCB2A45EC}" type="datetimeFigureOut">
              <a:rPr lang="en-GB" smtClean="0"/>
              <a:t>15/10/2025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2A2619-5AD0-4453-99D3-2C02CD51BCC9}" type="slidenum">
              <a:rPr lang="en-GB" smtClean="0"/>
              <a:t>‹#›</a:t>
            </a:fld>
            <a:endParaRPr lang="en-GB"/>
          </a:p>
        </p:txBody>
      </p:sp>
    </p:spTree>
    <p:extLst>
      <p:ext uri="{BB962C8B-B14F-4D97-AF65-F5344CB8AC3E}">
        <p14:creationId xmlns:p14="http://schemas.microsoft.com/office/powerpoint/2010/main" val="1233644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3.xml"/><Relationship Id="rId3" Type="http://schemas.openxmlformats.org/officeDocument/2006/relationships/slide" Target="slide2.xml"/><Relationship Id="rId7" Type="http://schemas.openxmlformats.org/officeDocument/2006/relationships/slide" Target="slide5.xml"/><Relationship Id="rId12" Type="http://schemas.openxmlformats.org/officeDocument/2006/relationships/slide" Target="slide11.xml"/><Relationship Id="rId17" Type="http://schemas.openxmlformats.org/officeDocument/2006/relationships/slide" Target="slide4.xml"/><Relationship Id="rId2" Type="http://schemas.openxmlformats.org/officeDocument/2006/relationships/image" Target="../media/image1.jpg"/><Relationship Id="rId16" Type="http://schemas.openxmlformats.org/officeDocument/2006/relationships/slide" Target="slide16.xml"/><Relationship Id="rId1" Type="http://schemas.openxmlformats.org/officeDocument/2006/relationships/slideLayout" Target="../slideLayouts/slideLayout1.xml"/><Relationship Id="rId6" Type="http://schemas.openxmlformats.org/officeDocument/2006/relationships/slide" Target="slide3.xml"/><Relationship Id="rId11" Type="http://schemas.openxmlformats.org/officeDocument/2006/relationships/slide" Target="slide10.xml"/><Relationship Id="rId5" Type="http://schemas.openxmlformats.org/officeDocument/2006/relationships/slide" Target="slide12.xml"/><Relationship Id="rId15" Type="http://schemas.openxmlformats.org/officeDocument/2006/relationships/slide" Target="slide15.xml"/><Relationship Id="rId10" Type="http://schemas.openxmlformats.org/officeDocument/2006/relationships/slide" Target="slide9.xml"/><Relationship Id="rId4" Type="http://schemas.openxmlformats.org/officeDocument/2006/relationships/slide" Target="slide7.xml"/><Relationship Id="rId9" Type="http://schemas.openxmlformats.org/officeDocument/2006/relationships/slide" Target="slide8.xml"/><Relationship Id="rId14" Type="http://schemas.openxmlformats.org/officeDocument/2006/relationships/slide" Target="slide14.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ssexfamilywellbeing.co.uk/" TargetMode="External"/><Relationship Id="rId7" Type="http://schemas.openxmlformats.org/officeDocument/2006/relationships/image" Target="../media/image2.jpeg"/><Relationship Id="rId2" Type="http://schemas.openxmlformats.org/officeDocument/2006/relationships/hyperlink" Target="https://www.essexlocaloffer.org.uk/" TargetMode="External"/><Relationship Id="rId1" Type="http://schemas.openxmlformats.org/officeDocument/2006/relationships/slideLayout" Target="../slideLayouts/slideLayout2.xml"/><Relationship Id="rId6" Type="http://schemas.openxmlformats.org/officeDocument/2006/relationships/slide" Target="slide1.xml"/><Relationship Id="rId5" Type="http://schemas.openxmlformats.org/officeDocument/2006/relationships/hyperlink" Target="https://www.essexlocaloffer.org.uk/parent-carer-support-groups-in-mid-essex/" TargetMode="External"/><Relationship Id="rId4" Type="http://schemas.openxmlformats.org/officeDocument/2006/relationships/hyperlink" Target="https://www.essexsendiass.co.u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100" y="63107"/>
            <a:ext cx="1790701" cy="1416773"/>
          </a:xfrm>
          <a:prstGeom prst="rect">
            <a:avLst/>
          </a:prstGeom>
        </p:spPr>
      </p:pic>
      <p:sp>
        <p:nvSpPr>
          <p:cNvPr id="2" name="Title 1"/>
          <p:cNvSpPr>
            <a:spLocks noGrp="1"/>
          </p:cNvSpPr>
          <p:nvPr>
            <p:ph type="ctrTitle"/>
          </p:nvPr>
        </p:nvSpPr>
        <p:spPr>
          <a:xfrm>
            <a:off x="1523998" y="703610"/>
            <a:ext cx="9144001" cy="870438"/>
          </a:xfrm>
        </p:spPr>
        <p:txBody>
          <a:bodyPr>
            <a:normAutofit/>
          </a:bodyPr>
          <a:lstStyle/>
          <a:p>
            <a:r>
              <a:rPr lang="en-GB" sz="3200" dirty="0" err="1">
                <a:latin typeface="+mn-lt"/>
              </a:rPr>
              <a:t>Moulsham</a:t>
            </a:r>
            <a:r>
              <a:rPr lang="en-GB" sz="3200" dirty="0">
                <a:latin typeface="+mn-lt"/>
              </a:rPr>
              <a:t> Infant School SEND Information Report</a:t>
            </a:r>
            <a:br>
              <a:rPr lang="en-GB" sz="3200" dirty="0">
                <a:latin typeface="+mn-lt"/>
              </a:rPr>
            </a:br>
            <a:r>
              <a:rPr lang="en-GB" sz="1200" dirty="0">
                <a:latin typeface="+mn-lt"/>
              </a:rPr>
              <a:t>Updated September 2025</a:t>
            </a:r>
            <a:endParaRPr lang="en-GB" sz="3200" dirty="0">
              <a:latin typeface="+mn-lt"/>
            </a:endParaRPr>
          </a:p>
        </p:txBody>
      </p:sp>
      <p:sp>
        <p:nvSpPr>
          <p:cNvPr id="6" name="Rounded Rectangle 5">
            <a:hlinkClick r:id="rId3" action="ppaction://hlinksldjump"/>
          </p:cNvPr>
          <p:cNvSpPr/>
          <p:nvPr/>
        </p:nvSpPr>
        <p:spPr>
          <a:xfrm>
            <a:off x="855782" y="2353174"/>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a:hlinkClick r:id="rId4" action="ppaction://hlinksldjump"/>
          </p:cNvPr>
          <p:cNvSpPr/>
          <p:nvPr/>
        </p:nvSpPr>
        <p:spPr>
          <a:xfrm>
            <a:off x="855782" y="3754081"/>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a:hlinkClick r:id="rId5" action="ppaction://hlinksldjump"/>
          </p:cNvPr>
          <p:cNvSpPr/>
          <p:nvPr/>
        </p:nvSpPr>
        <p:spPr>
          <a:xfrm>
            <a:off x="855782" y="5154988"/>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a:hlinkClick r:id="rId6" action="ppaction://hlinksldjump"/>
          </p:cNvPr>
          <p:cNvSpPr/>
          <p:nvPr/>
        </p:nvSpPr>
        <p:spPr>
          <a:xfrm>
            <a:off x="3034810" y="2353174"/>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5163281" y="2345554"/>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a:hlinkClick r:id="rId7" action="ppaction://hlinksldjump"/>
          </p:cNvPr>
          <p:cNvSpPr/>
          <p:nvPr/>
        </p:nvSpPr>
        <p:spPr>
          <a:xfrm>
            <a:off x="7291753" y="2353174"/>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a:hlinkClick r:id="rId8" action="ppaction://hlinksldjump"/>
          </p:cNvPr>
          <p:cNvSpPr/>
          <p:nvPr/>
        </p:nvSpPr>
        <p:spPr>
          <a:xfrm>
            <a:off x="9457590" y="2345554"/>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a:hlinkClick r:id="rId9" action="ppaction://hlinksldjump"/>
          </p:cNvPr>
          <p:cNvSpPr/>
          <p:nvPr/>
        </p:nvSpPr>
        <p:spPr>
          <a:xfrm>
            <a:off x="3034810" y="3754081"/>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a:hlinkClick r:id="rId10" action="ppaction://hlinksldjump"/>
          </p:cNvPr>
          <p:cNvSpPr/>
          <p:nvPr/>
        </p:nvSpPr>
        <p:spPr>
          <a:xfrm>
            <a:off x="5200648" y="3754081"/>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ounded Rectangle 20">
            <a:hlinkClick r:id="rId11" action="ppaction://hlinksldjump"/>
          </p:cNvPr>
          <p:cNvSpPr/>
          <p:nvPr/>
        </p:nvSpPr>
        <p:spPr>
          <a:xfrm>
            <a:off x="7291753" y="3754081"/>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a:hlinkClick r:id="rId12" action="ppaction://hlinksldjump"/>
          </p:cNvPr>
          <p:cNvSpPr/>
          <p:nvPr/>
        </p:nvSpPr>
        <p:spPr>
          <a:xfrm>
            <a:off x="9457590" y="3754081"/>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ounded Rectangle 22">
            <a:hlinkClick r:id="rId13" action="ppaction://hlinksldjump"/>
          </p:cNvPr>
          <p:cNvSpPr/>
          <p:nvPr/>
        </p:nvSpPr>
        <p:spPr>
          <a:xfrm>
            <a:off x="3034810" y="5154988"/>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a:hlinkClick r:id="rId14" action="ppaction://hlinksldjump"/>
          </p:cNvPr>
          <p:cNvSpPr/>
          <p:nvPr/>
        </p:nvSpPr>
        <p:spPr>
          <a:xfrm>
            <a:off x="5217296" y="5162608"/>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le 24">
            <a:hlinkClick r:id="rId15" action="ppaction://hlinksldjump"/>
          </p:cNvPr>
          <p:cNvSpPr/>
          <p:nvPr/>
        </p:nvSpPr>
        <p:spPr>
          <a:xfrm>
            <a:off x="7291753" y="5154988"/>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ounded Rectangle 25">
            <a:hlinkClick r:id="rId16" action="ppaction://hlinksldjump"/>
          </p:cNvPr>
          <p:cNvSpPr/>
          <p:nvPr/>
        </p:nvSpPr>
        <p:spPr>
          <a:xfrm>
            <a:off x="9474706" y="5154988"/>
            <a:ext cx="1790702" cy="1251672"/>
          </a:xfrm>
          <a:prstGeom prst="roundRect">
            <a:avLst/>
          </a:prstGeom>
          <a:solidFill>
            <a:srgbClr val="99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hlinkClick r:id="rId3" action="ppaction://hlinksldjump"/>
          </p:cNvPr>
          <p:cNvSpPr txBox="1"/>
          <p:nvPr/>
        </p:nvSpPr>
        <p:spPr>
          <a:xfrm>
            <a:off x="855782" y="2514600"/>
            <a:ext cx="1790701" cy="646331"/>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School ethos</a:t>
            </a:r>
          </a:p>
        </p:txBody>
      </p:sp>
      <p:sp>
        <p:nvSpPr>
          <p:cNvPr id="28" name="TextBox 27">
            <a:hlinkClick r:id="rId6" action="ppaction://hlinksldjump"/>
          </p:cNvPr>
          <p:cNvSpPr txBox="1"/>
          <p:nvPr/>
        </p:nvSpPr>
        <p:spPr>
          <a:xfrm>
            <a:off x="3034809" y="2778337"/>
            <a:ext cx="1790701" cy="369332"/>
          </a:xfrm>
          <a:prstGeom prst="rect">
            <a:avLst/>
          </a:prstGeom>
          <a:noFill/>
        </p:spPr>
        <p:txBody>
          <a:bodyPr wrap="square" rtlCol="0">
            <a:spAutoFit/>
          </a:bodyPr>
          <a:lstStyle/>
          <a:p>
            <a:pPr algn="ctr"/>
            <a:r>
              <a:rPr lang="en-GB" dirty="0">
                <a:solidFill>
                  <a:schemeClr val="bg1"/>
                </a:solidFill>
              </a:rPr>
              <a:t>SEND needs</a:t>
            </a:r>
          </a:p>
        </p:txBody>
      </p:sp>
      <p:sp>
        <p:nvSpPr>
          <p:cNvPr id="29" name="TextBox 28">
            <a:hlinkClick r:id="rId17" action="ppaction://hlinksldjump"/>
          </p:cNvPr>
          <p:cNvSpPr txBox="1"/>
          <p:nvPr/>
        </p:nvSpPr>
        <p:spPr>
          <a:xfrm>
            <a:off x="5163282" y="2510065"/>
            <a:ext cx="1790701" cy="646331"/>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Identifying SEND</a:t>
            </a:r>
          </a:p>
        </p:txBody>
      </p:sp>
      <p:sp>
        <p:nvSpPr>
          <p:cNvPr id="30" name="TextBox 29">
            <a:hlinkClick r:id="rId7" action="ppaction://hlinksldjump"/>
          </p:cNvPr>
          <p:cNvSpPr txBox="1"/>
          <p:nvPr/>
        </p:nvSpPr>
        <p:spPr>
          <a:xfrm>
            <a:off x="7310436" y="2451357"/>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Working together</a:t>
            </a:r>
          </a:p>
        </p:txBody>
      </p:sp>
      <p:sp>
        <p:nvSpPr>
          <p:cNvPr id="31" name="TextBox 30">
            <a:hlinkClick r:id="rId8" action="ppaction://hlinksldjump"/>
          </p:cNvPr>
          <p:cNvSpPr txBox="1"/>
          <p:nvPr/>
        </p:nvSpPr>
        <p:spPr>
          <a:xfrm>
            <a:off x="9474707" y="2514599"/>
            <a:ext cx="1790701" cy="646331"/>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One Planning</a:t>
            </a:r>
          </a:p>
        </p:txBody>
      </p:sp>
      <p:sp>
        <p:nvSpPr>
          <p:cNvPr id="32" name="TextBox 31">
            <a:hlinkClick r:id="rId4" action="ppaction://hlinksldjump"/>
          </p:cNvPr>
          <p:cNvSpPr txBox="1"/>
          <p:nvPr/>
        </p:nvSpPr>
        <p:spPr>
          <a:xfrm>
            <a:off x="858451" y="3848745"/>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Assessment and review</a:t>
            </a:r>
          </a:p>
        </p:txBody>
      </p:sp>
      <p:sp>
        <p:nvSpPr>
          <p:cNvPr id="33" name="TextBox 32">
            <a:hlinkClick r:id="rId9" action="ppaction://hlinksldjump"/>
          </p:cNvPr>
          <p:cNvSpPr txBox="1"/>
          <p:nvPr/>
        </p:nvSpPr>
        <p:spPr>
          <a:xfrm>
            <a:off x="3016852" y="3945594"/>
            <a:ext cx="1790701" cy="646331"/>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Transition</a:t>
            </a:r>
          </a:p>
        </p:txBody>
      </p:sp>
      <p:sp>
        <p:nvSpPr>
          <p:cNvPr id="34" name="TextBox 33">
            <a:hlinkClick r:id="rId10" action="ppaction://hlinksldjump"/>
          </p:cNvPr>
          <p:cNvSpPr txBox="1"/>
          <p:nvPr/>
        </p:nvSpPr>
        <p:spPr>
          <a:xfrm>
            <a:off x="5200649" y="3754081"/>
            <a:ext cx="1790701" cy="1200329"/>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Approach to teaching and learning</a:t>
            </a:r>
          </a:p>
        </p:txBody>
      </p:sp>
      <p:sp>
        <p:nvSpPr>
          <p:cNvPr id="35" name="TextBox 34">
            <a:hlinkClick r:id="rId11" action="ppaction://hlinksldjump"/>
          </p:cNvPr>
          <p:cNvSpPr txBox="1"/>
          <p:nvPr/>
        </p:nvSpPr>
        <p:spPr>
          <a:xfrm>
            <a:off x="7291753" y="3899428"/>
            <a:ext cx="1790701" cy="646331"/>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Adaptations</a:t>
            </a:r>
          </a:p>
        </p:txBody>
      </p:sp>
      <p:sp>
        <p:nvSpPr>
          <p:cNvPr id="36" name="TextBox 35">
            <a:hlinkClick r:id="rId12" action="ppaction://hlinksldjump"/>
          </p:cNvPr>
          <p:cNvSpPr txBox="1"/>
          <p:nvPr/>
        </p:nvSpPr>
        <p:spPr>
          <a:xfrm>
            <a:off x="9452254" y="3848745"/>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Additional support</a:t>
            </a:r>
          </a:p>
        </p:txBody>
      </p:sp>
      <p:sp>
        <p:nvSpPr>
          <p:cNvPr id="37" name="TextBox 36">
            <a:hlinkClick r:id="rId5" action="ppaction://hlinksldjump"/>
          </p:cNvPr>
          <p:cNvSpPr txBox="1"/>
          <p:nvPr/>
        </p:nvSpPr>
        <p:spPr>
          <a:xfrm>
            <a:off x="851858" y="5114805"/>
            <a:ext cx="1790701" cy="1200329"/>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Staff training and specialist expertise</a:t>
            </a:r>
          </a:p>
        </p:txBody>
      </p:sp>
      <p:sp>
        <p:nvSpPr>
          <p:cNvPr id="38" name="TextBox 37">
            <a:hlinkClick r:id="rId13" action="ppaction://hlinksldjump"/>
          </p:cNvPr>
          <p:cNvSpPr txBox="1"/>
          <p:nvPr/>
        </p:nvSpPr>
        <p:spPr>
          <a:xfrm>
            <a:off x="3038268" y="5119881"/>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External agencies</a:t>
            </a:r>
          </a:p>
        </p:txBody>
      </p:sp>
      <p:sp>
        <p:nvSpPr>
          <p:cNvPr id="39" name="TextBox 38">
            <a:hlinkClick r:id="rId14" action="ppaction://hlinksldjump"/>
          </p:cNvPr>
          <p:cNvSpPr txBox="1"/>
          <p:nvPr/>
        </p:nvSpPr>
        <p:spPr>
          <a:xfrm>
            <a:off x="5213371" y="5304547"/>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Complaints and policies</a:t>
            </a:r>
          </a:p>
        </p:txBody>
      </p:sp>
      <p:sp>
        <p:nvSpPr>
          <p:cNvPr id="40" name="TextBox 39">
            <a:hlinkClick r:id="rId15" action="ppaction://hlinksldjump"/>
          </p:cNvPr>
          <p:cNvSpPr txBox="1"/>
          <p:nvPr/>
        </p:nvSpPr>
        <p:spPr>
          <a:xfrm>
            <a:off x="7287827" y="5581546"/>
            <a:ext cx="1790701" cy="369332"/>
          </a:xfrm>
          <a:prstGeom prst="rect">
            <a:avLst/>
          </a:prstGeom>
          <a:noFill/>
        </p:spPr>
        <p:txBody>
          <a:bodyPr wrap="square" rtlCol="0">
            <a:spAutoFit/>
          </a:bodyPr>
          <a:lstStyle/>
          <a:p>
            <a:pPr algn="ctr"/>
            <a:r>
              <a:rPr lang="en-GB" dirty="0">
                <a:solidFill>
                  <a:schemeClr val="bg1"/>
                </a:solidFill>
              </a:rPr>
              <a:t>Accessibility</a:t>
            </a:r>
          </a:p>
        </p:txBody>
      </p:sp>
      <p:sp>
        <p:nvSpPr>
          <p:cNvPr id="41" name="TextBox 40">
            <a:hlinkClick r:id="rId16" action="ppaction://hlinksldjump"/>
          </p:cNvPr>
          <p:cNvSpPr txBox="1"/>
          <p:nvPr/>
        </p:nvSpPr>
        <p:spPr>
          <a:xfrm>
            <a:off x="9474707" y="5279740"/>
            <a:ext cx="1790701" cy="923330"/>
          </a:xfrm>
          <a:prstGeom prst="rect">
            <a:avLst/>
          </a:prstGeom>
          <a:noFill/>
        </p:spPr>
        <p:txBody>
          <a:bodyPr wrap="square" rtlCol="0">
            <a:spAutoFit/>
          </a:bodyPr>
          <a:lstStyle/>
          <a:p>
            <a:pPr algn="ctr"/>
            <a:endParaRPr lang="en-GB" dirty="0">
              <a:solidFill>
                <a:schemeClr val="bg1"/>
              </a:solidFill>
              <a:latin typeface="HfW cursive" panose="00000500000000000000" pitchFamily="2" charset="0"/>
            </a:endParaRPr>
          </a:p>
          <a:p>
            <a:pPr algn="ctr"/>
            <a:r>
              <a:rPr lang="en-GB" dirty="0">
                <a:solidFill>
                  <a:schemeClr val="bg1"/>
                </a:solidFill>
              </a:rPr>
              <a:t>Local Offer and Support</a:t>
            </a:r>
          </a:p>
        </p:txBody>
      </p:sp>
      <p:pic>
        <p:nvPicPr>
          <p:cNvPr id="3" name="Picture 2">
            <a:extLst>
              <a:ext uri="{FF2B5EF4-FFF2-40B4-BE49-F238E27FC236}">
                <a16:creationId xmlns:a16="http://schemas.microsoft.com/office/drawing/2014/main" id="{55DDA7C6-1CBC-9878-3C83-053ED25691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4196" y="51033"/>
            <a:ext cx="1790701" cy="1416773"/>
          </a:xfrm>
          <a:prstGeom prst="rect">
            <a:avLst/>
          </a:prstGeom>
        </p:spPr>
      </p:pic>
    </p:spTree>
    <p:extLst>
      <p:ext uri="{BB962C8B-B14F-4D97-AF65-F5344CB8AC3E}">
        <p14:creationId xmlns:p14="http://schemas.microsoft.com/office/powerpoint/2010/main" val="3302012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6155"/>
            <a:ext cx="10515600" cy="1325563"/>
          </a:xfrm>
        </p:spPr>
        <p:txBody>
          <a:bodyPr/>
          <a:lstStyle/>
          <a:p>
            <a:pPr algn="ctr"/>
            <a:r>
              <a:rPr lang="en-GB" b="1" dirty="0">
                <a:solidFill>
                  <a:schemeClr val="bg1"/>
                </a:solidFill>
                <a:latin typeface="+mn-lt"/>
              </a:rPr>
              <a:t>School Ethos of Inclusion</a:t>
            </a:r>
          </a:p>
        </p:txBody>
      </p:sp>
      <p:sp>
        <p:nvSpPr>
          <p:cNvPr id="4" name="TextBox 3"/>
          <p:cNvSpPr txBox="1"/>
          <p:nvPr/>
        </p:nvSpPr>
        <p:spPr>
          <a:xfrm>
            <a:off x="762000" y="1239408"/>
            <a:ext cx="10515600" cy="4342856"/>
          </a:xfrm>
          <a:prstGeom prst="rect">
            <a:avLst/>
          </a:prstGeom>
          <a:noFill/>
        </p:spPr>
        <p:txBody>
          <a:bodyPr wrap="square" rtlCol="0">
            <a:spAutoFit/>
          </a:bodyPr>
          <a:lstStyle/>
          <a:p>
            <a:r>
              <a:rPr lang="en-US" dirty="0">
                <a:solidFill>
                  <a:schemeClr val="bg1"/>
                </a:solidFill>
              </a:rPr>
              <a:t>At </a:t>
            </a:r>
            <a:r>
              <a:rPr lang="en-US" dirty="0" err="1">
                <a:solidFill>
                  <a:schemeClr val="bg1"/>
                </a:solidFill>
              </a:rPr>
              <a:t>Moulsham</a:t>
            </a:r>
            <a:r>
              <a:rPr lang="en-US" dirty="0">
                <a:solidFill>
                  <a:schemeClr val="bg1"/>
                </a:solidFill>
              </a:rPr>
              <a:t> Infant School, we deeply value the unique contributions of every child, parent, and professional. Together, we nurture an inclusive community where everyone feels respected, supported, and empowered to thrive.</a:t>
            </a:r>
          </a:p>
          <a:p>
            <a:endParaRPr lang="en-GB" dirty="0">
              <a:solidFill>
                <a:schemeClr val="bg1"/>
              </a:solidFill>
            </a:endParaRPr>
          </a:p>
          <a:p>
            <a:r>
              <a:rPr lang="en-US" b="1" dirty="0">
                <a:solidFill>
                  <a:schemeClr val="bg1"/>
                </a:solidFill>
              </a:rPr>
              <a:t>Our Aims:</a:t>
            </a:r>
            <a:endParaRPr lang="en-GB" b="1" dirty="0">
              <a:solidFill>
                <a:schemeClr val="bg1"/>
              </a:solidFill>
            </a:endParaRPr>
          </a:p>
          <a:p>
            <a:pPr marL="285750" lvl="0" indent="-285750">
              <a:buFont typeface="Arial" panose="020B0604020202020204" pitchFamily="34" charset="0"/>
              <a:buChar char="•"/>
            </a:pPr>
            <a:r>
              <a:rPr lang="en-US" dirty="0">
                <a:solidFill>
                  <a:schemeClr val="bg1"/>
                </a:solidFill>
              </a:rPr>
              <a:t>To foster a happy and caring environment where every individual feels valued, safe, and secure.</a:t>
            </a:r>
            <a:endParaRPr lang="en-GB" dirty="0">
              <a:solidFill>
                <a:schemeClr val="bg1"/>
              </a:solidFill>
            </a:endParaRPr>
          </a:p>
          <a:p>
            <a:pPr marL="285750" lvl="0" indent="-285750">
              <a:buFont typeface="Arial" panose="020B0604020202020204" pitchFamily="34" charset="0"/>
              <a:buChar char="•"/>
            </a:pPr>
            <a:r>
              <a:rPr lang="en-US" dirty="0">
                <a:solidFill>
                  <a:schemeClr val="bg1"/>
                </a:solidFill>
              </a:rPr>
              <a:t>To celebrate and encourage the best efforts of every child, helping them to </a:t>
            </a:r>
            <a:r>
              <a:rPr lang="en-US" dirty="0" err="1">
                <a:solidFill>
                  <a:schemeClr val="bg1"/>
                </a:solidFill>
              </a:rPr>
              <a:t>recognise</a:t>
            </a:r>
            <a:r>
              <a:rPr lang="en-US" dirty="0">
                <a:solidFill>
                  <a:schemeClr val="bg1"/>
                </a:solidFill>
              </a:rPr>
              <a:t> and reach their full potential in all areas of school life.</a:t>
            </a:r>
            <a:endParaRPr lang="en-GB" dirty="0">
              <a:solidFill>
                <a:schemeClr val="bg1"/>
              </a:solidFill>
            </a:endParaRPr>
          </a:p>
          <a:p>
            <a:pPr marL="285750" lvl="0" indent="-285750">
              <a:buFont typeface="Arial" panose="020B0604020202020204" pitchFamily="34" charset="0"/>
              <a:buChar char="•"/>
            </a:pPr>
            <a:r>
              <a:rPr lang="en-US" dirty="0">
                <a:solidFill>
                  <a:schemeClr val="bg1"/>
                </a:solidFill>
              </a:rPr>
              <a:t>To provide a broad, balanced, and stimulating curriculum that is accessible to all children.</a:t>
            </a:r>
          </a:p>
          <a:p>
            <a:pPr marL="285750" lvl="0" indent="-285750">
              <a:buFont typeface="Arial" panose="020B0604020202020204" pitchFamily="34" charset="0"/>
              <a:buChar char="•"/>
            </a:pPr>
            <a:r>
              <a:rPr lang="en-US" dirty="0">
                <a:solidFill>
                  <a:schemeClr val="bg1"/>
                </a:solidFill>
              </a:rPr>
              <a:t>To cultivate a positive and inclusive school culture where children, staff, families, and the wider community live out our core values of Independence, Curiosity, Ambition, Resilience, and Empathy (I CARE).</a:t>
            </a:r>
            <a:endParaRPr lang="en-GB" dirty="0">
              <a:solidFill>
                <a:schemeClr val="bg1"/>
              </a:solidFill>
            </a:endParaRPr>
          </a:p>
          <a:p>
            <a:endParaRPr lang="en-US" dirty="0">
              <a:solidFill>
                <a:schemeClr val="bg1"/>
              </a:solidFill>
            </a:endParaRPr>
          </a:p>
          <a:p>
            <a:r>
              <a:rPr lang="en-US" dirty="0">
                <a:solidFill>
                  <a:schemeClr val="bg1"/>
                </a:solidFill>
              </a:rPr>
              <a:t>Together, we are committed to building a school where diversity is celebrated, differences are embraced, and every voice is heard.</a:t>
            </a:r>
            <a:endParaRPr lang="en-GB" dirty="0">
              <a:solidFill>
                <a:schemeClr val="bg1"/>
              </a:solidFill>
            </a:endParaRPr>
          </a:p>
          <a:p>
            <a:pPr>
              <a:lnSpc>
                <a:spcPct val="150000"/>
              </a:lnSpc>
            </a:pPr>
            <a:endParaRPr lang="en-GB" dirty="0"/>
          </a:p>
        </p:txBody>
      </p:sp>
      <p:pic>
        <p:nvPicPr>
          <p:cNvPr id="9" name="Picture 8">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10" name="TextBox 9"/>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2124459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662"/>
            <a:ext cx="10515600" cy="1325563"/>
          </a:xfrm>
        </p:spPr>
        <p:txBody>
          <a:bodyPr/>
          <a:lstStyle/>
          <a:p>
            <a:pPr algn="ctr"/>
            <a:r>
              <a:rPr lang="en-GB" b="1" dirty="0">
                <a:solidFill>
                  <a:schemeClr val="bg1"/>
                </a:solidFill>
                <a:latin typeface="+mn-lt"/>
              </a:rPr>
              <a:t>SEND Needs</a:t>
            </a:r>
          </a:p>
        </p:txBody>
      </p:sp>
      <p:sp>
        <p:nvSpPr>
          <p:cNvPr id="3" name="Content Placeholder 2"/>
          <p:cNvSpPr>
            <a:spLocks noGrp="1"/>
          </p:cNvSpPr>
          <p:nvPr>
            <p:ph idx="1"/>
          </p:nvPr>
        </p:nvSpPr>
        <p:spPr>
          <a:xfrm>
            <a:off x="838200" y="1318578"/>
            <a:ext cx="10515600" cy="4757738"/>
          </a:xfrm>
        </p:spPr>
        <p:txBody>
          <a:bodyPr>
            <a:normAutofit/>
          </a:bodyPr>
          <a:lstStyle/>
          <a:p>
            <a:pPr marL="0" indent="0">
              <a:buNone/>
            </a:pPr>
            <a:r>
              <a:rPr lang="en-GB" sz="1800" dirty="0">
                <a:solidFill>
                  <a:schemeClr val="bg1"/>
                </a:solidFill>
              </a:rPr>
              <a:t>As outlined in the </a:t>
            </a:r>
            <a:r>
              <a:rPr lang="en-GB" sz="1800" i="1" dirty="0">
                <a:solidFill>
                  <a:schemeClr val="bg1"/>
                </a:solidFill>
              </a:rPr>
              <a:t>Special Educational Needs and Disabilities (SEND) Code of Practice: 0–25 years (2015)</a:t>
            </a:r>
            <a:r>
              <a:rPr lang="en-GB" sz="1800" dirty="0">
                <a:solidFill>
                  <a:schemeClr val="bg1"/>
                </a:solidFill>
              </a:rPr>
              <a:t>, there are four broad areas of need:</a:t>
            </a:r>
          </a:p>
          <a:p>
            <a:r>
              <a:rPr lang="en-GB" sz="1800" b="1" dirty="0">
                <a:solidFill>
                  <a:schemeClr val="bg1"/>
                </a:solidFill>
              </a:rPr>
              <a:t>Communication and Interaction</a:t>
            </a:r>
            <a:endParaRPr lang="en-GB" sz="1800" dirty="0">
              <a:solidFill>
                <a:schemeClr val="bg1"/>
              </a:solidFill>
            </a:endParaRPr>
          </a:p>
          <a:p>
            <a:r>
              <a:rPr lang="en-GB" sz="1800" b="1" dirty="0">
                <a:solidFill>
                  <a:schemeClr val="bg1"/>
                </a:solidFill>
              </a:rPr>
              <a:t>Cognition and Learning</a:t>
            </a:r>
            <a:endParaRPr lang="en-GB" sz="1800" dirty="0">
              <a:solidFill>
                <a:schemeClr val="bg1"/>
              </a:solidFill>
            </a:endParaRPr>
          </a:p>
          <a:p>
            <a:r>
              <a:rPr lang="en-GB" sz="1800" b="1" dirty="0">
                <a:solidFill>
                  <a:schemeClr val="bg1"/>
                </a:solidFill>
              </a:rPr>
              <a:t>Social, Emotional and Mental Health</a:t>
            </a:r>
            <a:endParaRPr lang="en-GB" sz="1800" dirty="0">
              <a:solidFill>
                <a:schemeClr val="bg1"/>
              </a:solidFill>
            </a:endParaRPr>
          </a:p>
          <a:p>
            <a:r>
              <a:rPr lang="en-GB" sz="1800" b="1" dirty="0">
                <a:solidFill>
                  <a:schemeClr val="bg1"/>
                </a:solidFill>
              </a:rPr>
              <a:t>Sensory and/or Physical Needs</a:t>
            </a:r>
            <a:endParaRPr lang="en-GB" sz="1800" dirty="0">
              <a:solidFill>
                <a:schemeClr val="bg1"/>
              </a:solidFill>
            </a:endParaRPr>
          </a:p>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all children benefit from high-quality teaching tailored to meet diverse learning needs within the classroom. However, some pupils may require support that is additional to or different from that provided to their peers. These children may be identified for SEND support.</a:t>
            </a:r>
          </a:p>
          <a:p>
            <a:pPr marL="0" indent="0">
              <a:buNone/>
            </a:pPr>
            <a:r>
              <a:rPr lang="en-GB" sz="1800" dirty="0">
                <a:solidFill>
                  <a:schemeClr val="bg1"/>
                </a:solidFill>
              </a:rPr>
              <a:t>For pupils with more complex or significant needs, a higher level of support may be necessary. This could involve collaboration with external agencies and may lead to a request for a statutory assessment for an Education, Health and Care Plan (EHCP) through the local authority.</a:t>
            </a:r>
          </a:p>
          <a:p>
            <a:pPr marL="0" indent="0">
              <a:buNone/>
            </a:pPr>
            <a:r>
              <a:rPr lang="en-GB" sz="1800" dirty="0">
                <a:solidFill>
                  <a:schemeClr val="bg1"/>
                </a:solidFill>
              </a:rPr>
              <a:t>Our approach ensures that every child receives the support they need to thrive, with a clear focus on inclusion, early identification, and collaborative planning.</a:t>
            </a:r>
          </a:p>
          <a:p>
            <a:endParaRPr lang="en-GB" sz="1800" dirty="0">
              <a:solidFill>
                <a:schemeClr val="bg1"/>
              </a:solidFill>
            </a:endParaRP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10019345" y="5263831"/>
            <a:ext cx="1286512" cy="1286512"/>
          </a:xfrm>
          <a:prstGeom prst="rect">
            <a:avLst/>
          </a:prstGeom>
        </p:spPr>
      </p:pic>
      <p:sp>
        <p:nvSpPr>
          <p:cNvPr id="5" name="TextBox 4"/>
          <p:cNvSpPr txBox="1"/>
          <p:nvPr/>
        </p:nvSpPr>
        <p:spPr>
          <a:xfrm>
            <a:off x="8439150" y="56197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2959290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910" y="31907"/>
            <a:ext cx="10515600" cy="1015015"/>
          </a:xfrm>
        </p:spPr>
        <p:txBody>
          <a:bodyPr/>
          <a:lstStyle/>
          <a:p>
            <a:pPr algn="ctr"/>
            <a:r>
              <a:rPr lang="en-GB" b="1" dirty="0">
                <a:solidFill>
                  <a:schemeClr val="bg1"/>
                </a:solidFill>
                <a:latin typeface="+mn-lt"/>
              </a:rPr>
              <a:t>Identifying SEND</a:t>
            </a:r>
          </a:p>
        </p:txBody>
      </p:sp>
      <p:sp>
        <p:nvSpPr>
          <p:cNvPr id="3" name="Content Placeholder 2"/>
          <p:cNvSpPr>
            <a:spLocks noGrp="1"/>
          </p:cNvSpPr>
          <p:nvPr>
            <p:ph idx="1"/>
          </p:nvPr>
        </p:nvSpPr>
        <p:spPr>
          <a:xfrm>
            <a:off x="361947" y="777922"/>
            <a:ext cx="11439525" cy="5208207"/>
          </a:xfrm>
        </p:spPr>
        <p:txBody>
          <a:bodyPr>
            <a:normAutofit fontScale="25000" lnSpcReduction="20000"/>
          </a:bodyPr>
          <a:lstStyle/>
          <a:p>
            <a:pPr marL="0" indent="0">
              <a:buNone/>
            </a:pPr>
            <a:r>
              <a:rPr lang="en-GB" sz="7200" dirty="0">
                <a:solidFill>
                  <a:schemeClr val="bg1"/>
                </a:solidFill>
              </a:rPr>
              <a:t>“A pupil is identified as having SEN where their learning difficulty or disability calls for special educational provision, namely provision different from or additional to that normally available to pupils of the same age.”</a:t>
            </a:r>
            <a:br>
              <a:rPr lang="en-GB" sz="7200" dirty="0">
                <a:solidFill>
                  <a:schemeClr val="bg1"/>
                </a:solidFill>
              </a:rPr>
            </a:br>
            <a:r>
              <a:rPr lang="en-GB" sz="7200" dirty="0">
                <a:solidFill>
                  <a:schemeClr val="bg1"/>
                </a:solidFill>
              </a:rPr>
              <a:t>— </a:t>
            </a:r>
            <a:r>
              <a:rPr lang="en-GB" sz="7200" i="1" dirty="0">
                <a:solidFill>
                  <a:schemeClr val="bg1"/>
                </a:solidFill>
              </a:rPr>
              <a:t>SEND Code of Practice (2015)</a:t>
            </a:r>
          </a:p>
          <a:p>
            <a:pPr marL="0" indent="0">
              <a:buNone/>
            </a:pPr>
            <a:endParaRPr lang="en-GB" sz="7200" dirty="0">
              <a:solidFill>
                <a:schemeClr val="bg1"/>
              </a:solidFill>
            </a:endParaRPr>
          </a:p>
          <a:p>
            <a:pPr marL="0" indent="0">
              <a:buNone/>
            </a:pPr>
            <a:r>
              <a:rPr lang="en-GB" sz="7200" dirty="0">
                <a:solidFill>
                  <a:schemeClr val="bg1"/>
                </a:solidFill>
              </a:rPr>
              <a:t>At </a:t>
            </a:r>
            <a:r>
              <a:rPr lang="en-GB" sz="7200" dirty="0" err="1">
                <a:solidFill>
                  <a:schemeClr val="bg1"/>
                </a:solidFill>
              </a:rPr>
              <a:t>Moulsham</a:t>
            </a:r>
            <a:r>
              <a:rPr lang="en-GB" sz="7200" dirty="0">
                <a:solidFill>
                  <a:schemeClr val="bg1"/>
                </a:solidFill>
              </a:rPr>
              <a:t> Infant School, we follow a graduated response to identifying and supporting pupils with Special Educational Needs (SEN). This begins with concerns being raised and addressed through high-quality classroom teaching and differentiated strategies by the class teacher.</a:t>
            </a:r>
          </a:p>
          <a:p>
            <a:pPr marL="0" indent="0">
              <a:buNone/>
            </a:pPr>
            <a:endParaRPr lang="en-GB" sz="7200" dirty="0">
              <a:solidFill>
                <a:schemeClr val="bg1"/>
              </a:solidFill>
            </a:endParaRPr>
          </a:p>
          <a:p>
            <a:pPr marL="0" indent="0">
              <a:buNone/>
            </a:pPr>
            <a:r>
              <a:rPr lang="en-GB" sz="7200" dirty="0">
                <a:solidFill>
                  <a:schemeClr val="bg1"/>
                </a:solidFill>
              </a:rPr>
              <a:t>The first level of support is known as Teacher Support, where the teacher monitors the pupil’s progress more closely and may implement targeted strategies within the classroom. If concerns persist and progress remains below expectations—taking into account a range of factors—SEN Support may be considered. This decision is made collaboratively between the class teacher, SENCo, and parents, and appropriate provision is then put in place.</a:t>
            </a:r>
          </a:p>
          <a:p>
            <a:pPr marL="0" indent="0">
              <a:buNone/>
            </a:pPr>
            <a:endParaRPr lang="en-GB" sz="7200" dirty="0">
              <a:solidFill>
                <a:schemeClr val="bg1"/>
              </a:solidFill>
            </a:endParaRPr>
          </a:p>
          <a:p>
            <a:pPr marL="0" indent="0">
              <a:buNone/>
            </a:pPr>
            <a:r>
              <a:rPr lang="en-GB" sz="7200" dirty="0">
                <a:solidFill>
                  <a:schemeClr val="bg1"/>
                </a:solidFill>
              </a:rPr>
              <a:t>In some cases, children may join our school with existing SEN support from a nursery or previous setting. Where this occurs, we aim to continue and adapt the previous support and interventions to ensure a smooth transition and continuity of care.</a:t>
            </a:r>
          </a:p>
          <a:p>
            <a:pPr marL="0" indent="0">
              <a:buNone/>
            </a:pPr>
            <a:endParaRPr lang="en-GB" sz="7200" dirty="0">
              <a:solidFill>
                <a:schemeClr val="bg1"/>
              </a:solidFill>
            </a:endParaRPr>
          </a:p>
          <a:p>
            <a:pPr marL="0" indent="0">
              <a:buNone/>
            </a:pPr>
            <a:r>
              <a:rPr lang="en-GB" sz="7200" dirty="0">
                <a:solidFill>
                  <a:schemeClr val="bg1"/>
                </a:solidFill>
              </a:rPr>
              <a:t>For pupils with more complex needs, it may be necessary to involve external agencies. In such cases, the school and/or parents may apply for a statutory assessment which could lead to an Education, Health and Care Plan (EHCP), coordinated by the local authority.</a:t>
            </a:r>
          </a:p>
          <a:p>
            <a:endParaRPr lang="en-GB" sz="1800" dirty="0">
              <a:solidFill>
                <a:schemeClr val="bg1"/>
              </a:solidFill>
            </a:endParaRP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10696254" y="5342873"/>
            <a:ext cx="1286512" cy="1286512"/>
          </a:xfrm>
          <a:prstGeom prst="rect">
            <a:avLst/>
          </a:prstGeom>
        </p:spPr>
      </p:pic>
      <p:sp>
        <p:nvSpPr>
          <p:cNvPr id="5" name="TextBox 4"/>
          <p:cNvSpPr txBox="1"/>
          <p:nvPr/>
        </p:nvSpPr>
        <p:spPr>
          <a:xfrm>
            <a:off x="9010966" y="5710746"/>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725352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375"/>
            <a:ext cx="10515600" cy="1325563"/>
          </a:xfrm>
        </p:spPr>
        <p:txBody>
          <a:bodyPr/>
          <a:lstStyle/>
          <a:p>
            <a:pPr algn="ctr"/>
            <a:r>
              <a:rPr lang="en-GB" b="1" dirty="0">
                <a:solidFill>
                  <a:schemeClr val="bg1"/>
                </a:solidFill>
                <a:latin typeface="+mn-lt"/>
              </a:rPr>
              <a:t>Working Together</a:t>
            </a:r>
          </a:p>
        </p:txBody>
      </p:sp>
      <p:sp>
        <p:nvSpPr>
          <p:cNvPr id="3" name="Content Placeholder 2"/>
          <p:cNvSpPr>
            <a:spLocks noGrp="1"/>
          </p:cNvSpPr>
          <p:nvPr>
            <p:ph idx="1"/>
          </p:nvPr>
        </p:nvSpPr>
        <p:spPr>
          <a:xfrm>
            <a:off x="333375" y="1153001"/>
            <a:ext cx="11525250" cy="5091113"/>
          </a:xfrm>
        </p:spPr>
        <p:txBody>
          <a:bodyPr>
            <a:normAutofit/>
          </a:bodyPr>
          <a:lstStyle/>
          <a:p>
            <a:pPr marL="0" indent="0">
              <a:buNone/>
            </a:pPr>
            <a:r>
              <a:rPr lang="en-US" sz="1800" dirty="0">
                <a:solidFill>
                  <a:schemeClr val="bg1"/>
                </a:solidFill>
              </a:rPr>
              <a:t>At </a:t>
            </a:r>
            <a:r>
              <a:rPr lang="en-US" sz="1800" dirty="0" err="1">
                <a:solidFill>
                  <a:schemeClr val="bg1"/>
                </a:solidFill>
              </a:rPr>
              <a:t>Moulsham</a:t>
            </a:r>
            <a:r>
              <a:rPr lang="en-US" sz="1800" dirty="0">
                <a:solidFill>
                  <a:schemeClr val="bg1"/>
                </a:solidFill>
              </a:rPr>
              <a:t> Infant School, we believe that a strong partnership between home and school is essential for every child’s success. We operate an open-door policy, welcoming parents to share any questions or concerns at any time.</a:t>
            </a:r>
            <a:br>
              <a:rPr lang="en-US" sz="1800" dirty="0">
                <a:solidFill>
                  <a:schemeClr val="bg1"/>
                </a:solidFill>
              </a:rPr>
            </a:br>
            <a:br>
              <a:rPr lang="en-US" sz="1800" dirty="0">
                <a:solidFill>
                  <a:schemeClr val="bg1"/>
                </a:solidFill>
              </a:rPr>
            </a:br>
            <a:r>
              <a:rPr lang="en-US" sz="1800" dirty="0">
                <a:solidFill>
                  <a:schemeClr val="bg1"/>
                </a:solidFill>
              </a:rPr>
              <a:t>Parents are invited to attend termly parents’ evenings, as well as regular in-school workshops designed to support learning and development. If a child is placed on the school’s Special Educational Needs (SEN) register, parents are invited to a termly One Planning meeting with the class teacher and the SENCo (Special Educational Needs Coordinator). For children with an Education, Health and Care Plan (EHCP), parents are also invited to participate in the Annual Review to discuss progress and next steps.</a:t>
            </a:r>
            <a:br>
              <a:rPr lang="en-US" sz="1800" dirty="0">
                <a:solidFill>
                  <a:schemeClr val="bg1"/>
                </a:solidFill>
              </a:rPr>
            </a:br>
            <a:br>
              <a:rPr lang="en-US" sz="1800" dirty="0">
                <a:solidFill>
                  <a:schemeClr val="bg1"/>
                </a:solidFill>
              </a:rPr>
            </a:br>
            <a:r>
              <a:rPr lang="en-US" sz="1800" dirty="0">
                <a:solidFill>
                  <a:schemeClr val="bg1"/>
                </a:solidFill>
              </a:rPr>
              <a:t>The SENCo is available to meet with parents as needed, in addition to scheduled One Plan meetings, ensuring ongoing support and communication.</a:t>
            </a:r>
            <a:br>
              <a:rPr lang="en-US" sz="1800" dirty="0">
                <a:solidFill>
                  <a:schemeClr val="bg1"/>
                </a:solidFill>
              </a:rPr>
            </a:br>
            <a:br>
              <a:rPr lang="en-US" sz="1800" dirty="0">
                <a:solidFill>
                  <a:schemeClr val="bg1"/>
                </a:solidFill>
              </a:rPr>
            </a:br>
            <a:r>
              <a:rPr lang="en-US" sz="1800" dirty="0">
                <a:solidFill>
                  <a:schemeClr val="bg1"/>
                </a:solidFill>
              </a:rPr>
              <a:t>Children’s voices are central to our SEN process. Their views are gathered and recorded in a One Page Profile, which is shared with parents and staff to ensure a consistent and child-</a:t>
            </a:r>
            <a:r>
              <a:rPr lang="en-US" sz="1800" dirty="0" err="1">
                <a:solidFill>
                  <a:schemeClr val="bg1"/>
                </a:solidFill>
              </a:rPr>
              <a:t>centred</a:t>
            </a:r>
            <a:r>
              <a:rPr lang="en-US" sz="1800" dirty="0">
                <a:solidFill>
                  <a:schemeClr val="bg1"/>
                </a:solidFill>
              </a:rPr>
              <a:t> approach.</a:t>
            </a:r>
            <a:br>
              <a:rPr lang="en-US" sz="1800" dirty="0">
                <a:solidFill>
                  <a:schemeClr val="bg1"/>
                </a:solidFill>
              </a:rPr>
            </a:br>
            <a:br>
              <a:rPr lang="en-US" sz="1800" dirty="0">
                <a:solidFill>
                  <a:schemeClr val="bg1"/>
                </a:solidFill>
              </a:rPr>
            </a:br>
            <a:r>
              <a:rPr lang="en-US" sz="1800" dirty="0">
                <a:solidFill>
                  <a:schemeClr val="bg1"/>
                </a:solidFill>
              </a:rPr>
              <a:t>We are committed to ensuring that all pupils with SEN have equal opportunities to participate fully in school life, including access to all activities and roles of responsibility.</a:t>
            </a:r>
            <a:endParaRPr lang="en-GB" sz="1800" dirty="0">
              <a:solidFill>
                <a:schemeClr val="bg1"/>
              </a:solidFill>
            </a:endParaRP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4142638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14459"/>
            <a:ext cx="10515600" cy="1325563"/>
          </a:xfrm>
        </p:spPr>
        <p:txBody>
          <a:bodyPr/>
          <a:lstStyle/>
          <a:p>
            <a:pPr algn="ctr"/>
            <a:r>
              <a:rPr lang="en-GB" b="1" dirty="0">
                <a:solidFill>
                  <a:schemeClr val="bg1"/>
                </a:solidFill>
                <a:latin typeface="+mn-lt"/>
              </a:rPr>
              <a:t>One Planning</a:t>
            </a:r>
          </a:p>
        </p:txBody>
      </p:sp>
      <p:sp>
        <p:nvSpPr>
          <p:cNvPr id="4" name="TextBox 3"/>
          <p:cNvSpPr txBox="1"/>
          <p:nvPr/>
        </p:nvSpPr>
        <p:spPr>
          <a:xfrm>
            <a:off x="762000" y="1264283"/>
            <a:ext cx="10515600" cy="4247317"/>
          </a:xfrm>
          <a:prstGeom prst="rect">
            <a:avLst/>
          </a:prstGeom>
          <a:noFill/>
        </p:spPr>
        <p:txBody>
          <a:bodyPr wrap="square" rtlCol="0">
            <a:spAutoFit/>
          </a:bodyPr>
          <a:lstStyle/>
          <a:p>
            <a:r>
              <a:rPr lang="en-GB" dirty="0">
                <a:solidFill>
                  <a:schemeClr val="bg1"/>
                </a:solidFill>
              </a:rPr>
              <a:t>For children with Special Educational Needs (SEN), </a:t>
            </a:r>
            <a:r>
              <a:rPr lang="en-GB" dirty="0" err="1">
                <a:solidFill>
                  <a:schemeClr val="bg1"/>
                </a:solidFill>
              </a:rPr>
              <a:t>Moulsham</a:t>
            </a:r>
            <a:r>
              <a:rPr lang="en-GB" dirty="0">
                <a:solidFill>
                  <a:schemeClr val="bg1"/>
                </a:solidFill>
              </a:rPr>
              <a:t> Infant School follows the graduated approach of </a:t>
            </a:r>
            <a:r>
              <a:rPr lang="en-GB" b="1" dirty="0">
                <a:solidFill>
                  <a:schemeClr val="bg1"/>
                </a:solidFill>
              </a:rPr>
              <a:t>Assess, Plan, Do, Review</a:t>
            </a:r>
            <a:r>
              <a:rPr lang="en-GB" dirty="0">
                <a:solidFill>
                  <a:schemeClr val="bg1"/>
                </a:solidFill>
              </a:rPr>
              <a:t>, delivered through a structured One Planning cycle. </a:t>
            </a:r>
          </a:p>
          <a:p>
            <a:endParaRPr lang="en-GB" dirty="0">
              <a:solidFill>
                <a:schemeClr val="bg1"/>
              </a:solidFill>
            </a:endParaRPr>
          </a:p>
          <a:p>
            <a:r>
              <a:rPr lang="en-GB" dirty="0">
                <a:solidFill>
                  <a:schemeClr val="bg1"/>
                </a:solidFill>
              </a:rPr>
              <a:t>This process involves:</a:t>
            </a:r>
          </a:p>
          <a:p>
            <a:pPr marL="285750" indent="-285750">
              <a:buFont typeface="Arial" panose="020B0604020202020204" pitchFamily="34" charset="0"/>
              <a:buChar char="•"/>
            </a:pPr>
            <a:r>
              <a:rPr lang="en-GB" dirty="0">
                <a:solidFill>
                  <a:schemeClr val="bg1"/>
                </a:solidFill>
              </a:rPr>
              <a:t>Assessing the child’s needs</a:t>
            </a:r>
          </a:p>
          <a:p>
            <a:pPr marL="285750" indent="-285750">
              <a:buFont typeface="Arial" panose="020B0604020202020204" pitchFamily="34" charset="0"/>
              <a:buChar char="•"/>
            </a:pPr>
            <a:r>
              <a:rPr lang="en-GB" dirty="0">
                <a:solidFill>
                  <a:schemeClr val="bg1"/>
                </a:solidFill>
              </a:rPr>
              <a:t>Planning targeted support and setting individual goals</a:t>
            </a:r>
          </a:p>
          <a:p>
            <a:pPr marL="285750" indent="-285750">
              <a:buFont typeface="Arial" panose="020B0604020202020204" pitchFamily="34" charset="0"/>
              <a:buChar char="•"/>
            </a:pPr>
            <a:r>
              <a:rPr lang="en-GB" dirty="0">
                <a:solidFill>
                  <a:schemeClr val="bg1"/>
                </a:solidFill>
              </a:rPr>
              <a:t>Doing – implementing the agreed provision</a:t>
            </a:r>
          </a:p>
          <a:p>
            <a:pPr marL="285750" indent="-285750">
              <a:buFont typeface="Arial" panose="020B0604020202020204" pitchFamily="34" charset="0"/>
              <a:buChar char="•"/>
            </a:pPr>
            <a:r>
              <a:rPr lang="en-GB" dirty="0">
                <a:solidFill>
                  <a:schemeClr val="bg1"/>
                </a:solidFill>
              </a:rPr>
              <a:t>Reviewing progress regularly to inform next steps</a:t>
            </a:r>
          </a:p>
          <a:p>
            <a:pPr marL="285750" indent="-285750">
              <a:buFont typeface="Arial" panose="020B0604020202020204" pitchFamily="34" charset="0"/>
              <a:buChar char="•"/>
            </a:pPr>
            <a:endParaRPr lang="en-GB" dirty="0">
              <a:solidFill>
                <a:schemeClr val="bg1"/>
              </a:solidFill>
            </a:endParaRPr>
          </a:p>
          <a:p>
            <a:r>
              <a:rPr lang="en-GB" dirty="0">
                <a:solidFill>
                  <a:schemeClr val="bg1"/>
                </a:solidFill>
              </a:rPr>
              <a:t>A One Plan document is co-created by the child, parents, class teacher, SENCo, and, where appropriate, external professionals. We take a person-centred approach, placing the child at the heart of every decision and ensuring their voice is heard throughout the process.</a:t>
            </a:r>
          </a:p>
          <a:p>
            <a:endParaRPr lang="en-GB" dirty="0">
              <a:solidFill>
                <a:schemeClr val="bg1"/>
              </a:solidFill>
            </a:endParaRPr>
          </a:p>
          <a:p>
            <a:r>
              <a:rPr lang="en-GB" dirty="0">
                <a:solidFill>
                  <a:schemeClr val="bg1"/>
                </a:solidFill>
              </a:rPr>
              <a:t>All One Plans are designed to be child-focused, with the aim of achieving the best possible outcomes for each individual.</a:t>
            </a:r>
          </a:p>
        </p:txBody>
      </p:sp>
      <p:pic>
        <p:nvPicPr>
          <p:cNvPr id="9" name="Picture 8">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10" name="TextBox 9"/>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196235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2038"/>
            <a:ext cx="10515600" cy="1325563"/>
          </a:xfrm>
        </p:spPr>
        <p:txBody>
          <a:bodyPr/>
          <a:lstStyle/>
          <a:p>
            <a:pPr algn="ctr"/>
            <a:r>
              <a:rPr lang="en-GB" b="1" dirty="0">
                <a:solidFill>
                  <a:schemeClr val="bg1"/>
                </a:solidFill>
                <a:latin typeface="+mn-lt"/>
              </a:rPr>
              <a:t>Tracking progress &amp; reviewing SEN provision</a:t>
            </a:r>
          </a:p>
        </p:txBody>
      </p:sp>
      <p:sp>
        <p:nvSpPr>
          <p:cNvPr id="4" name="TextBox 3"/>
          <p:cNvSpPr txBox="1"/>
          <p:nvPr/>
        </p:nvSpPr>
        <p:spPr>
          <a:xfrm>
            <a:off x="838200" y="1076418"/>
            <a:ext cx="10515600" cy="4619854"/>
          </a:xfrm>
          <a:prstGeom prst="rect">
            <a:avLst/>
          </a:prstGeom>
          <a:noFill/>
        </p:spPr>
        <p:txBody>
          <a:bodyPr wrap="square" rtlCol="0">
            <a:spAutoFit/>
          </a:bodyPr>
          <a:lstStyle/>
          <a:p>
            <a:r>
              <a:rPr lang="en-GB" dirty="0">
                <a:solidFill>
                  <a:schemeClr val="bg1"/>
                </a:solidFill>
              </a:rPr>
              <a:t>At </a:t>
            </a:r>
            <a:r>
              <a:rPr lang="en-GB" dirty="0" err="1">
                <a:solidFill>
                  <a:schemeClr val="bg1"/>
                </a:solidFill>
              </a:rPr>
              <a:t>Moulsham</a:t>
            </a:r>
            <a:r>
              <a:rPr lang="en-GB" dirty="0">
                <a:solidFill>
                  <a:schemeClr val="bg1"/>
                </a:solidFill>
              </a:rPr>
              <a:t> Infant School, we use a variety of assessment tools to monitor and measure each child’s progress against their individual targets.</a:t>
            </a:r>
          </a:p>
          <a:p>
            <a:endParaRPr lang="en-GB" dirty="0">
              <a:solidFill>
                <a:schemeClr val="bg1"/>
              </a:solidFill>
            </a:endParaRPr>
          </a:p>
          <a:p>
            <a:r>
              <a:rPr lang="en-GB" dirty="0">
                <a:solidFill>
                  <a:schemeClr val="bg1"/>
                </a:solidFill>
              </a:rPr>
              <a:t>The learning and progress of children on the school’s SEN register are discussed in a termly One Planning meetings, which includes the views of the child, parents, class teacher, and SENCo. These meetings provide an opportunity to carefully review existing targets and collaboratively set new outcomes based on the child’s progress and evolving needs.</a:t>
            </a:r>
          </a:p>
          <a:p>
            <a:endParaRPr lang="en-GB" dirty="0">
              <a:solidFill>
                <a:schemeClr val="bg1"/>
              </a:solidFill>
            </a:endParaRPr>
          </a:p>
          <a:p>
            <a:r>
              <a:rPr lang="en-GB" dirty="0">
                <a:solidFill>
                  <a:schemeClr val="bg1"/>
                </a:solidFill>
              </a:rPr>
              <a:t>In addition, for pupils with an Education, Health and Care Plan (EHCP), an Annual Review is held to assess progress against the outcomes specified in the EHCP. This review is formally shared with the local authority as part of the statutory process.</a:t>
            </a:r>
          </a:p>
          <a:p>
            <a:endParaRPr lang="en-GB" dirty="0">
              <a:solidFill>
                <a:schemeClr val="bg1"/>
              </a:solidFill>
            </a:endParaRPr>
          </a:p>
          <a:p>
            <a:r>
              <a:rPr lang="en-GB" dirty="0">
                <a:solidFill>
                  <a:schemeClr val="bg1"/>
                </a:solidFill>
              </a:rPr>
              <a:t>The SENCo and Headteacher attend termly pupil progress meetings with class teachers and assessment leaders. These meetings use tracking grids, feedback from intervention programmes, and teacher observations to evaluate progress and inform future planning.</a:t>
            </a:r>
          </a:p>
          <a:p>
            <a:pPr>
              <a:lnSpc>
                <a:spcPct val="150000"/>
              </a:lnSpc>
            </a:pPr>
            <a:endParaRPr lang="en-GB" dirty="0">
              <a:latin typeface="HfW cursive" panose="00000500000000000000" pitchFamily="2" charset="0"/>
            </a:endParaRPr>
          </a:p>
        </p:txBody>
      </p:sp>
      <p:pic>
        <p:nvPicPr>
          <p:cNvPr id="9" name="Picture 8">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10" name="TextBox 9"/>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2860563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10515600" cy="923765"/>
          </a:xfrm>
        </p:spPr>
        <p:txBody>
          <a:bodyPr/>
          <a:lstStyle/>
          <a:p>
            <a:pPr algn="ctr"/>
            <a:r>
              <a:rPr lang="en-GB" b="1" dirty="0">
                <a:solidFill>
                  <a:schemeClr val="bg1"/>
                </a:solidFill>
                <a:latin typeface="+mn-lt"/>
              </a:rPr>
              <a:t>Supporting transitions for pupil’s with SEN</a:t>
            </a:r>
          </a:p>
        </p:txBody>
      </p:sp>
      <p:sp>
        <p:nvSpPr>
          <p:cNvPr id="4" name="TextBox 3"/>
          <p:cNvSpPr txBox="1"/>
          <p:nvPr/>
        </p:nvSpPr>
        <p:spPr>
          <a:xfrm>
            <a:off x="309562" y="698468"/>
            <a:ext cx="11572875" cy="5355312"/>
          </a:xfrm>
          <a:prstGeom prst="rect">
            <a:avLst/>
          </a:prstGeom>
          <a:noFill/>
        </p:spPr>
        <p:txBody>
          <a:bodyPr wrap="square" rtlCol="0">
            <a:spAutoFit/>
          </a:bodyPr>
          <a:lstStyle/>
          <a:p>
            <a:r>
              <a:rPr lang="en-GB" b="1" dirty="0">
                <a:solidFill>
                  <a:schemeClr val="bg1"/>
                </a:solidFill>
              </a:rPr>
              <a:t>Transition from Pre-School Settings</a:t>
            </a:r>
            <a:br>
              <a:rPr lang="en-GB" dirty="0">
                <a:solidFill>
                  <a:schemeClr val="bg1"/>
                </a:solidFill>
              </a:rPr>
            </a:br>
            <a:r>
              <a:rPr lang="en-GB" dirty="0">
                <a:solidFill>
                  <a:schemeClr val="bg1"/>
                </a:solidFill>
              </a:rPr>
              <a:t>In the summer term, the EYFS Team Leader visits our main feeder pre-schools to meet children and staff. For children with complex needs, the SENCo also conducts transition visits to gather detailed information and build relationships with both staff and families. The SENCo works closely with parents and pre-school staff to ensure a smooth and informed transition.</a:t>
            </a:r>
          </a:p>
          <a:p>
            <a:r>
              <a:rPr lang="en-GB" dirty="0">
                <a:solidFill>
                  <a:schemeClr val="bg1"/>
                </a:solidFill>
              </a:rPr>
              <a:t>In the autumn term, the SENCo attends home visits or offers transition meetings for new intake children with identified needs. During the summer term, children attend school-based learning sessions over a three-week period. These sessions allow the EYFS team to observe and assess each child, helping to ensure that the most appropriate provision is in place when they start school.</a:t>
            </a:r>
          </a:p>
          <a:p>
            <a:endParaRPr lang="en-GB" b="1" dirty="0">
              <a:solidFill>
                <a:schemeClr val="bg1"/>
              </a:solidFill>
            </a:endParaRPr>
          </a:p>
          <a:p>
            <a:r>
              <a:rPr lang="en-GB" b="1" dirty="0">
                <a:solidFill>
                  <a:schemeClr val="bg1"/>
                </a:solidFill>
              </a:rPr>
              <a:t>Transition to Junior Settings</a:t>
            </a:r>
            <a:br>
              <a:rPr lang="en-GB" dirty="0">
                <a:solidFill>
                  <a:schemeClr val="bg1"/>
                </a:solidFill>
              </a:rPr>
            </a:br>
            <a:r>
              <a:rPr lang="en-GB" dirty="0">
                <a:solidFill>
                  <a:schemeClr val="bg1"/>
                </a:solidFill>
              </a:rPr>
              <a:t>The SENCo maintains regular contact with SENCos at local junior schools to support a smooth transition for pupils with SEN. Transition plans are tailored to each child’s individual needs. The receiving school’s SENCo is invited to attend the summer term One Planning meeting for Year 2 pupils, and all relevant SEN documentation is shared to support continuity of provision.</a:t>
            </a:r>
          </a:p>
          <a:p>
            <a:endParaRPr lang="en-GB" b="1" dirty="0">
              <a:solidFill>
                <a:schemeClr val="bg1"/>
              </a:solidFill>
            </a:endParaRPr>
          </a:p>
          <a:p>
            <a:r>
              <a:rPr lang="en-GB" b="1" dirty="0">
                <a:solidFill>
                  <a:schemeClr val="bg1"/>
                </a:solidFill>
              </a:rPr>
              <a:t>Transition from Class to Class</a:t>
            </a:r>
            <a:br>
              <a:rPr lang="en-GB" dirty="0">
                <a:solidFill>
                  <a:schemeClr val="bg1"/>
                </a:solidFill>
              </a:rPr>
            </a:br>
            <a:r>
              <a:rPr lang="en-GB" dirty="0">
                <a:solidFill>
                  <a:schemeClr val="bg1"/>
                </a:solidFill>
              </a:rPr>
              <a:t>The SENCo ensures that all class staff are fully informed about the children with SEN in their new class. SEN documentation and resources are updated and transferred accordingly. For children who require additional support, enhanced transition arrangements are put in place to help them adjust confidently to their new environment.</a:t>
            </a:r>
          </a:p>
        </p:txBody>
      </p:sp>
      <p:pic>
        <p:nvPicPr>
          <p:cNvPr id="9" name="Picture 8">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10482408" y="5548409"/>
            <a:ext cx="1286512" cy="1286512"/>
          </a:xfrm>
          <a:prstGeom prst="rect">
            <a:avLst/>
          </a:prstGeom>
        </p:spPr>
      </p:pic>
      <p:sp>
        <p:nvSpPr>
          <p:cNvPr id="10" name="TextBox 9"/>
          <p:cNvSpPr txBox="1"/>
          <p:nvPr/>
        </p:nvSpPr>
        <p:spPr>
          <a:xfrm>
            <a:off x="8907297" y="6013584"/>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4126855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8896"/>
            <a:ext cx="10515600" cy="1325563"/>
          </a:xfrm>
        </p:spPr>
        <p:txBody>
          <a:bodyPr/>
          <a:lstStyle/>
          <a:p>
            <a:pPr algn="ctr"/>
            <a:r>
              <a:rPr lang="en-GB" b="1" dirty="0">
                <a:solidFill>
                  <a:schemeClr val="bg1"/>
                </a:solidFill>
                <a:latin typeface="+mn-lt"/>
              </a:rPr>
              <a:t>Classroom provision for pupils with SEN</a:t>
            </a:r>
          </a:p>
        </p:txBody>
      </p:sp>
      <p:sp>
        <p:nvSpPr>
          <p:cNvPr id="3" name="Content Placeholder 2"/>
          <p:cNvSpPr>
            <a:spLocks noGrp="1"/>
          </p:cNvSpPr>
          <p:nvPr>
            <p:ph idx="1"/>
          </p:nvPr>
        </p:nvSpPr>
        <p:spPr>
          <a:xfrm>
            <a:off x="838200" y="1040765"/>
            <a:ext cx="10515600" cy="4700588"/>
          </a:xfrm>
        </p:spPr>
        <p:txBody>
          <a:bodyPr>
            <a:normAutofit/>
          </a:bodyPr>
          <a:lstStyle/>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all children benefit from high-quality teaching delivered within an inclusive classroom environment. The class teacher is responsible for planning and delivering provision for pupils with Special Educational Needs (SEN), ensuring that learning is appropriately differentiated to meet individual needs.</a:t>
            </a:r>
          </a:p>
          <a:p>
            <a:pPr marL="0" indent="0">
              <a:buNone/>
            </a:pPr>
            <a:r>
              <a:rPr lang="en-GB" sz="1800" dirty="0">
                <a:solidFill>
                  <a:schemeClr val="bg1"/>
                </a:solidFill>
              </a:rPr>
              <a:t>For pupils with more complex needs, the class teacher continues to lead and coordinate provision in collaboration with the SENCo. This may include tailored strategies, targeted interventions, and adjustments to teaching methods or resources.</a:t>
            </a:r>
          </a:p>
          <a:p>
            <a:pPr marL="0" indent="0">
              <a:buNone/>
            </a:pPr>
            <a:r>
              <a:rPr lang="en-GB" sz="1800" dirty="0">
                <a:solidFill>
                  <a:schemeClr val="bg1"/>
                </a:solidFill>
              </a:rPr>
              <a:t>Where necessary, the SENCo may involve external professionals such as:</a:t>
            </a:r>
          </a:p>
          <a:p>
            <a:r>
              <a:rPr lang="en-GB" sz="1800" dirty="0">
                <a:solidFill>
                  <a:schemeClr val="bg1"/>
                </a:solidFill>
              </a:rPr>
              <a:t>Educational Psychologists</a:t>
            </a:r>
          </a:p>
          <a:p>
            <a:r>
              <a:rPr lang="en-GB" sz="1800" dirty="0">
                <a:solidFill>
                  <a:schemeClr val="bg1"/>
                </a:solidFill>
              </a:rPr>
              <a:t>School Nurses</a:t>
            </a:r>
          </a:p>
          <a:p>
            <a:r>
              <a:rPr lang="en-GB" sz="1800" dirty="0">
                <a:solidFill>
                  <a:schemeClr val="bg1"/>
                </a:solidFill>
              </a:rPr>
              <a:t>Speech and Language Therapists</a:t>
            </a:r>
          </a:p>
          <a:p>
            <a:r>
              <a:rPr lang="en-GB" sz="1800" dirty="0">
                <a:solidFill>
                  <a:schemeClr val="bg1"/>
                </a:solidFill>
              </a:rPr>
              <a:t>Community Paediatricians</a:t>
            </a:r>
          </a:p>
          <a:p>
            <a:pPr marL="0" indent="0">
              <a:buNone/>
            </a:pPr>
            <a:r>
              <a:rPr lang="en-GB" sz="1800" dirty="0">
                <a:solidFill>
                  <a:schemeClr val="bg1"/>
                </a:solidFill>
              </a:rPr>
              <a:t>Some children may require a fully personalised approach, which could include a bespoke timetable and a customised curriculum designed to support their unique learning profile and developmental needs.</a:t>
            </a:r>
          </a:p>
          <a:p>
            <a:pPr marL="0" indent="0">
              <a:buNone/>
            </a:pPr>
            <a:endParaRPr lang="en-GB" sz="1800" dirty="0">
              <a:solidFill>
                <a:schemeClr val="bg1"/>
              </a:solidFill>
            </a:endParaRP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369347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latin typeface="+mn-lt"/>
              </a:rPr>
              <a:t>Inclusive access &amp; adaptations</a:t>
            </a:r>
          </a:p>
        </p:txBody>
      </p:sp>
      <p:sp>
        <p:nvSpPr>
          <p:cNvPr id="3" name="Content Placeholder 2"/>
          <p:cNvSpPr>
            <a:spLocks noGrp="1"/>
          </p:cNvSpPr>
          <p:nvPr>
            <p:ph idx="1"/>
          </p:nvPr>
        </p:nvSpPr>
        <p:spPr>
          <a:xfrm>
            <a:off x="838200" y="1378424"/>
            <a:ext cx="10515600" cy="5012852"/>
          </a:xfrm>
        </p:spPr>
        <p:txBody>
          <a:bodyPr>
            <a:normAutofit/>
          </a:bodyPr>
          <a:lstStyle/>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we are committed to creating an inclusive school community where all children, including those with Special Educational Needs (SEN), are supported to participate fully in all aspects of school life alongside their peers.</a:t>
            </a:r>
          </a:p>
          <a:p>
            <a:pPr marL="0" indent="0">
              <a:buNone/>
            </a:pPr>
            <a:r>
              <a:rPr lang="en-GB" sz="1800" dirty="0">
                <a:solidFill>
                  <a:schemeClr val="bg1"/>
                </a:solidFill>
              </a:rPr>
              <a:t>Where necessary, adaptations are made to both the physical environment and the learning environment to ensure accessibility. These may include:</a:t>
            </a:r>
          </a:p>
          <a:p>
            <a:r>
              <a:rPr lang="en-GB" sz="1800" dirty="0">
                <a:solidFill>
                  <a:schemeClr val="bg1"/>
                </a:solidFill>
              </a:rPr>
              <a:t>Coloured overlays</a:t>
            </a:r>
          </a:p>
          <a:p>
            <a:r>
              <a:rPr lang="en-GB" sz="1800" dirty="0">
                <a:solidFill>
                  <a:schemeClr val="bg1"/>
                </a:solidFill>
              </a:rPr>
              <a:t>Enlarged print and font</a:t>
            </a:r>
          </a:p>
          <a:p>
            <a:r>
              <a:rPr lang="en-GB" sz="1800" dirty="0">
                <a:solidFill>
                  <a:schemeClr val="bg1"/>
                </a:solidFill>
              </a:rPr>
              <a:t>Visual timetables</a:t>
            </a:r>
          </a:p>
          <a:p>
            <a:r>
              <a:rPr lang="en-GB" sz="1800" dirty="0">
                <a:solidFill>
                  <a:schemeClr val="bg1"/>
                </a:solidFill>
              </a:rPr>
              <a:t>Accessible toilets</a:t>
            </a:r>
          </a:p>
          <a:p>
            <a:r>
              <a:rPr lang="en-GB" sz="1800" dirty="0">
                <a:solidFill>
                  <a:schemeClr val="bg1"/>
                </a:solidFill>
              </a:rPr>
              <a:t>Adjustable changing tables</a:t>
            </a:r>
          </a:p>
          <a:p>
            <a:pPr marL="0" indent="0">
              <a:buNone/>
            </a:pPr>
            <a:r>
              <a:rPr lang="en-GB" sz="1800" dirty="0">
                <a:solidFill>
                  <a:schemeClr val="bg1"/>
                </a:solidFill>
              </a:rPr>
              <a:t>We make reasonable adjustments to ensure that pupils with SEN can access their education and enjoy the same experiences and opportunities as their classmates. Our approach is rooted in equity, dignity, and the belief that every child deserves to thrive.</a:t>
            </a:r>
          </a:p>
          <a:p>
            <a:pPr marL="0" indent="0">
              <a:buNone/>
            </a:pPr>
            <a:endParaRPr lang="en-GB" sz="1800" dirty="0">
              <a:solidFill>
                <a:schemeClr val="bg1"/>
              </a:solidFill>
            </a:endParaRP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1255567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latin typeface="+mn-lt"/>
              </a:rPr>
              <a:t>Additional Support for pupils with SEN</a:t>
            </a:r>
          </a:p>
        </p:txBody>
      </p:sp>
      <p:sp>
        <p:nvSpPr>
          <p:cNvPr id="3" name="Content Placeholder 2"/>
          <p:cNvSpPr>
            <a:spLocks noGrp="1"/>
          </p:cNvSpPr>
          <p:nvPr>
            <p:ph idx="1"/>
          </p:nvPr>
        </p:nvSpPr>
        <p:spPr>
          <a:xfrm>
            <a:off x="838200" y="1543526"/>
            <a:ext cx="10515600" cy="4700588"/>
          </a:xfrm>
        </p:spPr>
        <p:txBody>
          <a:bodyPr>
            <a:normAutofit/>
          </a:bodyPr>
          <a:lstStyle/>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pupils with Special Educational Needs (SEN) receive targeted support through a range of approaches and strategies designed to meet their individual needs. Provision is carefully planned by the class teacher and delivered by both the teacher and Learning Support Assistants (LSAs).</a:t>
            </a:r>
          </a:p>
          <a:p>
            <a:pPr marL="0" indent="0">
              <a:buNone/>
            </a:pPr>
            <a:r>
              <a:rPr lang="en-GB" sz="1800" dirty="0">
                <a:solidFill>
                  <a:schemeClr val="bg1"/>
                </a:solidFill>
              </a:rPr>
              <a:t>Two LSAs have received specialist training to become the school’s Learning Mentors. At times they may run weekly sessions and conduct wellbeing checks for identified pupils, helping to support emotional and social development. Each morning, our class teachers offer a soft start in the classroom, which focuses on promoting wellbeing and readiness for learning.</a:t>
            </a:r>
          </a:p>
          <a:p>
            <a:pPr marL="0" indent="0">
              <a:buNone/>
            </a:pPr>
            <a:r>
              <a:rPr lang="en-GB" sz="1800" dirty="0">
                <a:solidFill>
                  <a:schemeClr val="bg1"/>
                </a:solidFill>
              </a:rPr>
              <a:t>All additional support groups are overseen by the SENCo, who works closely with staff to monitor progress and ensure consistency of provision.</a:t>
            </a:r>
          </a:p>
          <a:p>
            <a:pPr marL="0" indent="0">
              <a:buNone/>
            </a:pPr>
            <a:r>
              <a:rPr lang="en-GB" sz="1800" dirty="0">
                <a:solidFill>
                  <a:schemeClr val="bg1"/>
                </a:solidFill>
              </a:rPr>
              <a:t>To further enhance our support, the school employs a Speech and Language Therapist who works on-site one day per week, delivering tailored sessions to individuals and small groups.</a:t>
            </a: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3480876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1293"/>
            <a:ext cx="11077575" cy="1325563"/>
          </a:xfrm>
        </p:spPr>
        <p:txBody>
          <a:bodyPr/>
          <a:lstStyle/>
          <a:p>
            <a:r>
              <a:rPr lang="en-GB" b="1" dirty="0">
                <a:solidFill>
                  <a:schemeClr val="bg1"/>
                </a:solidFill>
              </a:rPr>
              <a:t>Staff Training and Specialist Support for SEND</a:t>
            </a:r>
            <a:endParaRPr lang="en-GB" dirty="0">
              <a:solidFill>
                <a:schemeClr val="bg1"/>
              </a:solidFill>
            </a:endParaRPr>
          </a:p>
        </p:txBody>
      </p:sp>
      <p:sp>
        <p:nvSpPr>
          <p:cNvPr id="3" name="Content Placeholder 2"/>
          <p:cNvSpPr>
            <a:spLocks noGrp="1"/>
          </p:cNvSpPr>
          <p:nvPr>
            <p:ph idx="1"/>
          </p:nvPr>
        </p:nvSpPr>
        <p:spPr>
          <a:xfrm>
            <a:off x="838200" y="1690688"/>
            <a:ext cx="10515600" cy="4324350"/>
          </a:xfrm>
        </p:spPr>
        <p:txBody>
          <a:bodyPr>
            <a:normAutofit/>
          </a:bodyPr>
          <a:lstStyle/>
          <a:p>
            <a:pPr marL="0" indent="0">
              <a:buNone/>
            </a:pPr>
            <a:r>
              <a:rPr lang="en-GB" sz="1800" dirty="0">
                <a:solidFill>
                  <a:schemeClr val="bg1"/>
                </a:solidFill>
              </a:rPr>
              <a:t>Class teachers and Learning Support Assistants (LSAs) receive ongoing, targeted training to support a wide range of special educational needs (SEND). Staff are regularly offered opportunities to attend both internal and external training courses and workshops. Dedicated time is allocated for sharing and disseminating key learning with colleagues to ensure best practices are embedded across the school.</a:t>
            </a:r>
          </a:p>
          <a:p>
            <a:pPr marL="0" indent="0">
              <a:buNone/>
            </a:pPr>
            <a:endParaRPr lang="en-GB" sz="1800" dirty="0">
              <a:solidFill>
                <a:schemeClr val="bg1"/>
              </a:solidFill>
            </a:endParaRPr>
          </a:p>
          <a:p>
            <a:pPr marL="0" indent="0">
              <a:buNone/>
            </a:pPr>
            <a:r>
              <a:rPr lang="en-GB" sz="1800" dirty="0">
                <a:solidFill>
                  <a:schemeClr val="bg1"/>
                </a:solidFill>
              </a:rPr>
              <a:t>The Special Educational Needs Coordinator (SENCo) leads termly staff meetings focused on specific areas of need or current priorities. Where appropriate, the SENCo collaborates with external specialists—including Educational Psychologists, Inclusion Partners, Speech and Language Therapists, School Nurses, and Community Paediatricians—to provide expert guidance and support tailored to individual pupil needs.</a:t>
            </a: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3172212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2703"/>
            <a:ext cx="10515600" cy="1325563"/>
          </a:xfrm>
        </p:spPr>
        <p:txBody>
          <a:bodyPr/>
          <a:lstStyle/>
          <a:p>
            <a:pPr algn="ctr"/>
            <a:r>
              <a:rPr lang="en-GB" b="1" dirty="0">
                <a:solidFill>
                  <a:schemeClr val="bg1"/>
                </a:solidFill>
                <a:latin typeface="+mn-lt"/>
              </a:rPr>
              <a:t>Working with external professionals</a:t>
            </a:r>
          </a:p>
        </p:txBody>
      </p:sp>
      <p:sp>
        <p:nvSpPr>
          <p:cNvPr id="3" name="Content Placeholder 2"/>
          <p:cNvSpPr>
            <a:spLocks noGrp="1"/>
          </p:cNvSpPr>
          <p:nvPr>
            <p:ph idx="1"/>
          </p:nvPr>
        </p:nvSpPr>
        <p:spPr>
          <a:xfrm>
            <a:off x="641445" y="668740"/>
            <a:ext cx="10712355" cy="5799181"/>
          </a:xfrm>
        </p:spPr>
        <p:txBody>
          <a:bodyPr>
            <a:normAutofit lnSpcReduction="10000"/>
          </a:bodyPr>
          <a:lstStyle/>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we are committed to achieving the best possible outcomes for all pupils with Special Educational Needs (SEN). To support this, we work in close partnership with a wide range of external professionals and services, ensuring that each child receives the most appropriate and effective support.</a:t>
            </a:r>
          </a:p>
          <a:p>
            <a:r>
              <a:rPr lang="en-GB" sz="1800" dirty="0">
                <a:solidFill>
                  <a:schemeClr val="bg1"/>
                </a:solidFill>
              </a:rPr>
              <a:t>These include:</a:t>
            </a:r>
          </a:p>
          <a:p>
            <a:r>
              <a:rPr lang="en-GB" sz="1800" dirty="0">
                <a:solidFill>
                  <a:schemeClr val="bg1"/>
                </a:solidFill>
              </a:rPr>
              <a:t>Statutory Assessment Service</a:t>
            </a:r>
          </a:p>
          <a:p>
            <a:r>
              <a:rPr lang="en-GB" sz="1800" dirty="0">
                <a:solidFill>
                  <a:schemeClr val="bg1"/>
                </a:solidFill>
              </a:rPr>
              <a:t>Educational Psychologists</a:t>
            </a:r>
          </a:p>
          <a:p>
            <a:r>
              <a:rPr lang="en-GB" sz="1800" dirty="0">
                <a:solidFill>
                  <a:schemeClr val="bg1"/>
                </a:solidFill>
              </a:rPr>
              <a:t>Inclusion Partners</a:t>
            </a:r>
          </a:p>
          <a:p>
            <a:r>
              <a:rPr lang="en-GB" sz="1800" dirty="0">
                <a:solidFill>
                  <a:schemeClr val="bg1"/>
                </a:solidFill>
              </a:rPr>
              <a:t>Speech and Language Therapists</a:t>
            </a:r>
          </a:p>
          <a:p>
            <a:r>
              <a:rPr lang="en-GB" sz="1800" dirty="0">
                <a:solidFill>
                  <a:schemeClr val="bg1"/>
                </a:solidFill>
              </a:rPr>
              <a:t>Community Paediatricians</a:t>
            </a:r>
          </a:p>
          <a:p>
            <a:r>
              <a:rPr lang="en-GB" sz="1800" dirty="0">
                <a:solidFill>
                  <a:schemeClr val="bg1"/>
                </a:solidFill>
              </a:rPr>
              <a:t>School Nursing team &amp; Health Visitors</a:t>
            </a:r>
          </a:p>
          <a:p>
            <a:r>
              <a:rPr lang="en-GB" sz="1800" dirty="0">
                <a:solidFill>
                  <a:schemeClr val="bg1"/>
                </a:solidFill>
              </a:rPr>
              <a:t>Essex Child and Family Wellbeing Service</a:t>
            </a:r>
          </a:p>
          <a:p>
            <a:r>
              <a:rPr lang="en-GB" sz="1800" dirty="0">
                <a:solidFill>
                  <a:schemeClr val="bg1"/>
                </a:solidFill>
              </a:rPr>
              <a:t>Children and Adolescent Mental Health Services (CAMHS)</a:t>
            </a:r>
          </a:p>
          <a:p>
            <a:r>
              <a:rPr lang="en-GB" sz="1800" dirty="0">
                <a:solidFill>
                  <a:schemeClr val="bg1"/>
                </a:solidFill>
              </a:rPr>
              <a:t>Occupational Therapists</a:t>
            </a:r>
          </a:p>
          <a:p>
            <a:r>
              <a:rPr lang="en-GB" sz="1800" dirty="0">
                <a:solidFill>
                  <a:schemeClr val="bg1"/>
                </a:solidFill>
              </a:rPr>
              <a:t>Physiotherapists</a:t>
            </a:r>
          </a:p>
          <a:p>
            <a:r>
              <a:rPr lang="en-GB" sz="1800" dirty="0">
                <a:solidFill>
                  <a:schemeClr val="bg1"/>
                </a:solidFill>
              </a:rPr>
              <a:t>Mental Health Support Team (MHST)</a:t>
            </a:r>
          </a:p>
          <a:p>
            <a:pPr marL="0" indent="0">
              <a:buNone/>
            </a:pPr>
            <a:r>
              <a:rPr lang="en-GB" sz="1800" dirty="0">
                <a:solidFill>
                  <a:schemeClr val="bg1"/>
                </a:solidFill>
              </a:rPr>
              <a:t>Collaboration with these professionals allows us to tailor support to individual needs and ensure a holistic approach to each child’s development and wellbeing.</a:t>
            </a: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10905488" y="5455333"/>
            <a:ext cx="1286512" cy="1286512"/>
          </a:xfrm>
          <a:prstGeom prst="rect">
            <a:avLst/>
          </a:prstGeom>
        </p:spPr>
      </p:pic>
      <p:sp>
        <p:nvSpPr>
          <p:cNvPr id="5" name="TextBox 4"/>
          <p:cNvSpPr txBox="1"/>
          <p:nvPr/>
        </p:nvSpPr>
        <p:spPr>
          <a:xfrm>
            <a:off x="9374622" y="5819928"/>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1698226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b="1" dirty="0">
                <a:solidFill>
                  <a:schemeClr val="bg1"/>
                </a:solidFill>
                <a:latin typeface="+mn-lt"/>
              </a:rPr>
              <a:t>Resolving concerns &amp; complaints</a:t>
            </a:r>
          </a:p>
        </p:txBody>
      </p:sp>
      <p:sp>
        <p:nvSpPr>
          <p:cNvPr id="3" name="Content Placeholder 2"/>
          <p:cNvSpPr>
            <a:spLocks noGrp="1"/>
          </p:cNvSpPr>
          <p:nvPr>
            <p:ph idx="1"/>
          </p:nvPr>
        </p:nvSpPr>
        <p:spPr>
          <a:xfrm>
            <a:off x="838200" y="1690688"/>
            <a:ext cx="10515600" cy="4324350"/>
          </a:xfrm>
        </p:spPr>
        <p:txBody>
          <a:bodyPr>
            <a:normAutofit/>
          </a:bodyPr>
          <a:lstStyle/>
          <a:p>
            <a:pPr marL="0" indent="0">
              <a:buNone/>
            </a:pPr>
            <a:r>
              <a:rPr lang="en-GB" sz="1800" dirty="0">
                <a:solidFill>
                  <a:schemeClr val="bg1"/>
                </a:solidFill>
              </a:rPr>
              <a:t>At </a:t>
            </a:r>
            <a:r>
              <a:rPr lang="en-GB" sz="1800" dirty="0" err="1">
                <a:solidFill>
                  <a:schemeClr val="bg1"/>
                </a:solidFill>
              </a:rPr>
              <a:t>Moulsham</a:t>
            </a:r>
            <a:r>
              <a:rPr lang="en-GB" sz="1800" dirty="0">
                <a:solidFill>
                  <a:schemeClr val="bg1"/>
                </a:solidFill>
              </a:rPr>
              <a:t> Infant School we aim to address issues promptly and in person, working collaboratively with families to reach a mutual understanding and agreement. We encourage open communication and early resolution of any concerns. </a:t>
            </a:r>
          </a:p>
          <a:p>
            <a:pPr marL="0" indent="0">
              <a:buNone/>
            </a:pPr>
            <a:r>
              <a:rPr lang="en-GB" sz="1800" dirty="0" err="1">
                <a:solidFill>
                  <a:schemeClr val="bg1"/>
                </a:solidFill>
              </a:rPr>
              <a:t>Moulsham</a:t>
            </a:r>
            <a:r>
              <a:rPr lang="en-GB" sz="1800" dirty="0">
                <a:solidFill>
                  <a:schemeClr val="bg1"/>
                </a:solidFill>
              </a:rPr>
              <a:t> Infant School (Part of the HIVE family of schools) aims to resolve all concerns and complaints in a fair, thorough and transparent way.</a:t>
            </a:r>
          </a:p>
          <a:p>
            <a:pPr marL="0" indent="0">
              <a:buNone/>
            </a:pPr>
            <a:r>
              <a:rPr lang="en-GB" sz="1800" dirty="0">
                <a:solidFill>
                  <a:schemeClr val="bg1"/>
                </a:solidFill>
              </a:rPr>
              <a:t>The HIVE family of school’s Complaints Policy and Procedure can be found published on the school’s website.</a:t>
            </a: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3788166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9854"/>
            <a:ext cx="10515600" cy="1325563"/>
          </a:xfrm>
        </p:spPr>
        <p:txBody>
          <a:bodyPr/>
          <a:lstStyle/>
          <a:p>
            <a:pPr algn="ctr"/>
            <a:r>
              <a:rPr lang="en-GB" b="1" dirty="0">
                <a:solidFill>
                  <a:schemeClr val="bg1"/>
                </a:solidFill>
                <a:latin typeface="+mn-lt"/>
              </a:rPr>
              <a:t>Accessibility</a:t>
            </a:r>
          </a:p>
        </p:txBody>
      </p:sp>
      <p:sp>
        <p:nvSpPr>
          <p:cNvPr id="3" name="Content Placeholder 2"/>
          <p:cNvSpPr>
            <a:spLocks noGrp="1"/>
          </p:cNvSpPr>
          <p:nvPr>
            <p:ph idx="1"/>
          </p:nvPr>
        </p:nvSpPr>
        <p:spPr>
          <a:xfrm>
            <a:off x="477673" y="887104"/>
            <a:ext cx="11341288" cy="5377217"/>
          </a:xfrm>
        </p:spPr>
        <p:txBody>
          <a:bodyPr>
            <a:normAutofit lnSpcReduction="10000"/>
          </a:bodyPr>
          <a:lstStyle/>
          <a:p>
            <a:pPr marL="0" indent="0">
              <a:buNone/>
            </a:pPr>
            <a:r>
              <a:rPr lang="en-GB" sz="1800" dirty="0" err="1">
                <a:solidFill>
                  <a:schemeClr val="bg1"/>
                </a:solidFill>
              </a:rPr>
              <a:t>Moulsham</a:t>
            </a:r>
            <a:r>
              <a:rPr lang="en-GB" sz="1800" dirty="0">
                <a:solidFill>
                  <a:schemeClr val="bg1"/>
                </a:solidFill>
              </a:rPr>
              <a:t> Infant School is proud to be an inclusive school community, welcoming all children, including those with Special Educational Needs (SEN). We are committed to ensuring that every pupil can access the curriculum and participate fully in school life.</a:t>
            </a:r>
          </a:p>
          <a:p>
            <a:pPr marL="0" indent="0">
              <a:buNone/>
            </a:pPr>
            <a:endParaRPr lang="en-GB" sz="1800" dirty="0">
              <a:solidFill>
                <a:schemeClr val="bg1"/>
              </a:solidFill>
            </a:endParaRPr>
          </a:p>
          <a:p>
            <a:pPr marL="0" indent="0">
              <a:buNone/>
            </a:pPr>
            <a:r>
              <a:rPr lang="en-GB" sz="1800" dirty="0">
                <a:solidFill>
                  <a:schemeClr val="bg1"/>
                </a:solidFill>
              </a:rPr>
              <a:t>To support this, we have made a number of physical adaptations to our school environment, including ramps for wheelchair access and adjustable changing tables, ensuring our facilities are accessible to all.</a:t>
            </a:r>
          </a:p>
          <a:p>
            <a:pPr marL="0" indent="0">
              <a:buNone/>
            </a:pPr>
            <a:r>
              <a:rPr lang="en-GB" sz="1800" dirty="0">
                <a:solidFill>
                  <a:schemeClr val="bg1"/>
                </a:solidFill>
              </a:rPr>
              <a:t>In addition to environmental adaptations, we provide a range of specialist teaching and learning resources to support pupil progress. These may include:</a:t>
            </a:r>
          </a:p>
          <a:p>
            <a:r>
              <a:rPr lang="en-GB" sz="1800" dirty="0">
                <a:solidFill>
                  <a:schemeClr val="bg1"/>
                </a:solidFill>
              </a:rPr>
              <a:t>Pencil grips</a:t>
            </a:r>
          </a:p>
          <a:p>
            <a:r>
              <a:rPr lang="en-GB" sz="1800" dirty="0">
                <a:solidFill>
                  <a:schemeClr val="bg1"/>
                </a:solidFill>
              </a:rPr>
              <a:t>Wobble cushions</a:t>
            </a:r>
          </a:p>
          <a:p>
            <a:r>
              <a:rPr lang="en-GB" sz="1800" dirty="0">
                <a:solidFill>
                  <a:schemeClr val="bg1"/>
                </a:solidFill>
              </a:rPr>
              <a:t>Individual visual timetables</a:t>
            </a:r>
          </a:p>
          <a:p>
            <a:endParaRPr lang="en-GB" sz="1800" dirty="0">
              <a:solidFill>
                <a:schemeClr val="bg1"/>
              </a:solidFill>
            </a:endParaRPr>
          </a:p>
          <a:p>
            <a:pPr marL="0" indent="0">
              <a:buNone/>
            </a:pPr>
            <a:r>
              <a:rPr lang="en-GB" sz="1800" dirty="0">
                <a:solidFill>
                  <a:schemeClr val="bg1"/>
                </a:solidFill>
              </a:rPr>
              <a:t>Further specialist equipment or resources are sourced or created based on the individual needs of our pupils, ensuring personalised support where required.</a:t>
            </a:r>
          </a:p>
          <a:p>
            <a:pPr marL="0" indent="0">
              <a:buNone/>
            </a:pPr>
            <a:endParaRPr lang="en-GB" sz="1800" dirty="0">
              <a:solidFill>
                <a:schemeClr val="bg1"/>
              </a:solidFill>
            </a:endParaRPr>
          </a:p>
          <a:p>
            <a:pPr marL="0" indent="0">
              <a:buNone/>
            </a:pPr>
            <a:r>
              <a:rPr lang="en-GB" sz="1800" dirty="0">
                <a:solidFill>
                  <a:schemeClr val="bg1"/>
                </a:solidFill>
              </a:rPr>
              <a:t>For more detailed information, please refer to the school’s Accessibility Report, which outlines our ongoing commitment to inclusion and accessibility.</a:t>
            </a:r>
          </a:p>
        </p:txBody>
      </p:sp>
      <p:pic>
        <p:nvPicPr>
          <p:cNvPr id="4" name="Picture 3">
            <a:hlinkClick r:id="rId2" action="ppaction://hlinksldjump"/>
          </p:cNvPr>
          <p:cNvPicPr>
            <a:picLocks noChangeAspect="1"/>
          </p:cNvPicPr>
          <p:nvPr/>
        </p:nvPicPr>
        <p:blipFill>
          <a:blip r:embed="rId3"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10427815" y="5231526"/>
            <a:ext cx="1286512" cy="1286512"/>
          </a:xfrm>
          <a:prstGeom prst="rect">
            <a:avLst/>
          </a:prstGeom>
        </p:spPr>
      </p:pic>
      <p:sp>
        <p:nvSpPr>
          <p:cNvPr id="5" name="TextBox 4"/>
          <p:cNvSpPr txBox="1"/>
          <p:nvPr/>
        </p:nvSpPr>
        <p:spPr>
          <a:xfrm>
            <a:off x="8852706" y="5760245"/>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1521214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b="1" dirty="0">
                <a:solidFill>
                  <a:schemeClr val="bg1"/>
                </a:solidFill>
                <a:latin typeface="HfW cursive" panose="00000500000000000000" pitchFamily="2" charset="0"/>
              </a:rPr>
              <a:t>Local Offer and Support</a:t>
            </a:r>
          </a:p>
        </p:txBody>
      </p:sp>
      <p:sp>
        <p:nvSpPr>
          <p:cNvPr id="3" name="Content Placeholder 2"/>
          <p:cNvSpPr>
            <a:spLocks noGrp="1"/>
          </p:cNvSpPr>
          <p:nvPr>
            <p:ph idx="1"/>
          </p:nvPr>
        </p:nvSpPr>
        <p:spPr>
          <a:xfrm>
            <a:off x="838200" y="1690688"/>
            <a:ext cx="10515600" cy="4324350"/>
          </a:xfrm>
        </p:spPr>
        <p:txBody>
          <a:bodyPr>
            <a:normAutofit/>
          </a:bodyPr>
          <a:lstStyle/>
          <a:p>
            <a:pPr marL="0" indent="0">
              <a:lnSpc>
                <a:spcPct val="150000"/>
              </a:lnSpc>
              <a:buNone/>
            </a:pPr>
            <a:r>
              <a:rPr lang="en-GB" sz="1800" dirty="0">
                <a:solidFill>
                  <a:schemeClr val="bg1"/>
                </a:solidFill>
              </a:rPr>
              <a:t>The Essex Local Offer provides information on the services that are available in Essex for children and young people with SEN from 0 to 25 years. This can be found at </a:t>
            </a:r>
            <a:r>
              <a:rPr lang="en-GB" sz="1800" dirty="0">
                <a:hlinkClick r:id="rId2"/>
              </a:rPr>
              <a:t>Home - Essex Local </a:t>
            </a:r>
            <a:r>
              <a:rPr lang="en-GB" sz="1800" dirty="0" err="1">
                <a:hlinkClick r:id="rId2"/>
              </a:rPr>
              <a:t>OfferEssex</a:t>
            </a:r>
            <a:r>
              <a:rPr lang="en-GB" sz="1800" dirty="0">
                <a:hlinkClick r:id="rId2"/>
              </a:rPr>
              <a:t> Local Offer</a:t>
            </a:r>
            <a:endParaRPr lang="en-GB" sz="1800" dirty="0"/>
          </a:p>
          <a:p>
            <a:pPr marL="0" indent="0">
              <a:lnSpc>
                <a:spcPct val="150000"/>
              </a:lnSpc>
              <a:buNone/>
            </a:pPr>
            <a:r>
              <a:rPr lang="en-GB" sz="1800" dirty="0">
                <a:solidFill>
                  <a:schemeClr val="bg1"/>
                </a:solidFill>
              </a:rPr>
              <a:t>There are a range of organisations which provide support to families and young people with SEN. Details of some of these organisations are listed below.</a:t>
            </a:r>
          </a:p>
          <a:p>
            <a:pPr>
              <a:lnSpc>
                <a:spcPct val="150000"/>
              </a:lnSpc>
            </a:pPr>
            <a:r>
              <a:rPr lang="en-GB" sz="1800" dirty="0">
                <a:hlinkClick r:id="rId3"/>
              </a:rPr>
              <a:t>Home - Essex Child and Family Wellbeing Service (essexfamilywellbeing.co.uk)</a:t>
            </a:r>
            <a:endParaRPr lang="en-GB" sz="1800" dirty="0"/>
          </a:p>
          <a:p>
            <a:pPr>
              <a:lnSpc>
                <a:spcPct val="150000"/>
              </a:lnSpc>
            </a:pPr>
            <a:r>
              <a:rPr lang="en-GB" sz="1800" dirty="0">
                <a:hlinkClick r:id="rId4"/>
              </a:rPr>
              <a:t>Essex SEND - Information, Advice and Support Service (essexsendiass.co.uk)</a:t>
            </a:r>
            <a:endParaRPr lang="en-GB" sz="1800" dirty="0"/>
          </a:p>
          <a:p>
            <a:pPr>
              <a:lnSpc>
                <a:spcPct val="150000"/>
              </a:lnSpc>
            </a:pPr>
            <a:r>
              <a:rPr lang="en-GB" sz="1800" dirty="0">
                <a:hlinkClick r:id="rId5"/>
              </a:rPr>
              <a:t>Parent/Carer Support Groups in Mid Essex - Essex Local </a:t>
            </a:r>
            <a:r>
              <a:rPr lang="en-GB" sz="1800" dirty="0" err="1">
                <a:hlinkClick r:id="rId5"/>
              </a:rPr>
              <a:t>OfferEssex</a:t>
            </a:r>
            <a:r>
              <a:rPr lang="en-GB" sz="1800" dirty="0">
                <a:hlinkClick r:id="rId5"/>
              </a:rPr>
              <a:t> Local Offer</a:t>
            </a:r>
            <a:endParaRPr lang="en-GB" dirty="0">
              <a:solidFill>
                <a:schemeClr val="bg1"/>
              </a:solidFill>
              <a:highlight>
                <a:srgbClr val="FFFF00"/>
              </a:highlight>
            </a:endParaRPr>
          </a:p>
        </p:txBody>
      </p:sp>
      <p:pic>
        <p:nvPicPr>
          <p:cNvPr id="4" name="Picture 3">
            <a:hlinkClick r:id="rId6" action="ppaction://hlinksldjump"/>
          </p:cNvPr>
          <p:cNvPicPr>
            <a:picLocks noChangeAspect="1"/>
          </p:cNvPicPr>
          <p:nvPr/>
        </p:nvPicPr>
        <p:blipFill>
          <a:blip r:embed="rId7"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9991088" y="5157787"/>
            <a:ext cx="1286512" cy="1286512"/>
          </a:xfrm>
          <a:prstGeom prst="rect">
            <a:avLst/>
          </a:prstGeom>
        </p:spPr>
      </p:pic>
      <p:sp>
        <p:nvSpPr>
          <p:cNvPr id="5" name="TextBox 4"/>
          <p:cNvSpPr txBox="1"/>
          <p:nvPr/>
        </p:nvSpPr>
        <p:spPr>
          <a:xfrm>
            <a:off x="8429625" y="5505450"/>
            <a:ext cx="1685288" cy="738664"/>
          </a:xfrm>
          <a:prstGeom prst="rect">
            <a:avLst/>
          </a:prstGeom>
          <a:noFill/>
        </p:spPr>
        <p:txBody>
          <a:bodyPr wrap="square" rtlCol="0">
            <a:spAutoFit/>
          </a:bodyPr>
          <a:lstStyle/>
          <a:p>
            <a:pPr algn="ctr"/>
            <a:r>
              <a:rPr lang="en-GB" sz="1400" dirty="0">
                <a:solidFill>
                  <a:schemeClr val="bg1"/>
                </a:solidFill>
              </a:rPr>
              <a:t>Please click here to return to the home page.</a:t>
            </a:r>
          </a:p>
        </p:txBody>
      </p:sp>
    </p:spTree>
    <p:extLst>
      <p:ext uri="{BB962C8B-B14F-4D97-AF65-F5344CB8AC3E}">
        <p14:creationId xmlns:p14="http://schemas.microsoft.com/office/powerpoint/2010/main" val="1391996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17123"/>
            <a:ext cx="10515600" cy="1059840"/>
          </a:xfrm>
        </p:spPr>
        <p:txBody>
          <a:bodyPr>
            <a:normAutofit/>
          </a:bodyPr>
          <a:lstStyle/>
          <a:p>
            <a:r>
              <a:rPr lang="en-GB" sz="2400" dirty="0">
                <a:solidFill>
                  <a:schemeClr val="bg1"/>
                </a:solidFill>
              </a:rPr>
              <a:t>Information Report written: September 2025</a:t>
            </a:r>
          </a:p>
          <a:p>
            <a:r>
              <a:rPr lang="en-GB" sz="2400" dirty="0">
                <a:solidFill>
                  <a:schemeClr val="bg1"/>
                </a:solidFill>
              </a:rPr>
              <a:t>To be reviewed: September 2026</a:t>
            </a:r>
          </a:p>
        </p:txBody>
      </p:sp>
    </p:spTree>
    <p:extLst>
      <p:ext uri="{BB962C8B-B14F-4D97-AF65-F5344CB8AC3E}">
        <p14:creationId xmlns:p14="http://schemas.microsoft.com/office/powerpoint/2010/main" val="3273098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12207</TotalTime>
  <Words>2699</Words>
  <Application>Microsoft Office PowerPoint</Application>
  <PresentationFormat>Widescreen</PresentationFormat>
  <Paragraphs>168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HfW cursive</vt:lpstr>
      <vt:lpstr>Office Theme</vt:lpstr>
      <vt:lpstr>Moulsham Infant School SEND Information Report Updated September 2025</vt:lpstr>
      <vt:lpstr>School Ethos of Inclusion</vt:lpstr>
      <vt:lpstr>SEND Needs</vt:lpstr>
      <vt:lpstr>Identifying SEND</vt:lpstr>
      <vt:lpstr>Working Together</vt:lpstr>
      <vt:lpstr>One Planning</vt:lpstr>
      <vt:lpstr>Tracking progress &amp; reviewing SEN provision</vt:lpstr>
      <vt:lpstr>Supporting transitions for pupil’s with SEN</vt:lpstr>
      <vt:lpstr>Classroom provision for pupils with SEN</vt:lpstr>
      <vt:lpstr>Inclusive access &amp; adaptations</vt:lpstr>
      <vt:lpstr>Additional Support for pupils with SEN</vt:lpstr>
      <vt:lpstr>Staff Training and Specialist Support for SEND</vt:lpstr>
      <vt:lpstr>Working with external professionals</vt:lpstr>
      <vt:lpstr>Resolving concerns &amp; complaints</vt:lpstr>
      <vt:lpstr>Accessibility</vt:lpstr>
      <vt:lpstr>Local Offer and Support</vt:lpstr>
      <vt:lpstr>PowerPoint Presentation</vt:lpstr>
    </vt:vector>
  </TitlesOfParts>
  <Company>Moulsham Infants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Moulsham Infant School SEND Information Report</dc:title>
  <dc:creator>Laura Kendle</dc:creator>
  <cp:lastModifiedBy>Lindsey Patterson</cp:lastModifiedBy>
  <cp:revision>50</cp:revision>
  <dcterms:created xsi:type="dcterms:W3CDTF">2020-01-08T08:48:17Z</dcterms:created>
  <dcterms:modified xsi:type="dcterms:W3CDTF">2025-10-15T21:14:00Z</dcterms:modified>
</cp:coreProperties>
</file>