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1" r:id="rId7"/>
    <p:sldId id="260"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120"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634328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571588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150CBF-D3EF-40CD-A989-DD15DA3DA97F}"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1278035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150CBF-D3EF-40CD-A989-DD15DA3DA97F}" type="datetimeFigureOut">
              <a:rPr lang="en-GB" smtClean="0"/>
              <a:t>23/09/2024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38593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150CBF-D3EF-40CD-A989-DD15DA3DA97F}" type="datetimeFigureOut">
              <a:rPr lang="en-GB" smtClean="0"/>
              <a:t>23/09/2024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408808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150CBF-D3EF-40CD-A989-DD15DA3DA97F}" type="datetimeFigureOut">
              <a:rPr lang="en-GB" smtClean="0"/>
              <a:t>23/09/2024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122189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150CBF-D3EF-40CD-A989-DD15DA3DA97F}" type="datetimeFigureOut">
              <a:rPr lang="en-GB" smtClean="0"/>
              <a:t>23/09/2024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964950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150CBF-D3EF-40CD-A989-DD15DA3DA97F}" type="datetimeFigureOut">
              <a:rPr lang="en-GB" smtClean="0"/>
              <a:t>23/09/2024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402730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150CBF-D3EF-40CD-A989-DD15DA3DA97F}" type="datetimeFigureOut">
              <a:rPr lang="en-GB" smtClean="0"/>
              <a:t>23/09/2024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3546331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3347100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1270661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150CBF-D3EF-40CD-A989-DD15DA3DA97F}" type="datetimeFigureOut">
              <a:rPr lang="en-GB" smtClean="0"/>
              <a:t>23/09/2024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8A0AE9-F615-488A-9CEF-805E4448F570}" type="slidenum">
              <a:rPr lang="en-GB" smtClean="0"/>
              <a:t>‹#›</a:t>
            </a:fld>
            <a:endParaRPr lang="en-GB"/>
          </a:p>
        </p:txBody>
      </p:sp>
    </p:spTree>
    <p:extLst>
      <p:ext uri="{BB962C8B-B14F-4D97-AF65-F5344CB8AC3E}">
        <p14:creationId xmlns:p14="http://schemas.microsoft.com/office/powerpoint/2010/main" val="36030090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latin typeface="HfW cursive" panose="00000500000000000000" pitchFamily="2" charset="0"/>
              </a:rPr>
              <a:t>Meet the Teacher</a:t>
            </a:r>
          </a:p>
        </p:txBody>
      </p:sp>
      <p:pic>
        <p:nvPicPr>
          <p:cNvPr id="4" name="Picture 3"/>
          <p:cNvPicPr>
            <a:picLocks noChangeAspect="1"/>
          </p:cNvPicPr>
          <p:nvPr/>
        </p:nvPicPr>
        <p:blipFill>
          <a:blip r:embed="rId2"/>
          <a:stretch>
            <a:fillRect/>
          </a:stretch>
        </p:blipFill>
        <p:spPr>
          <a:xfrm>
            <a:off x="4894263" y="17463"/>
            <a:ext cx="2793032" cy="2209800"/>
          </a:xfrm>
          <a:prstGeom prst="rect">
            <a:avLst/>
          </a:prstGeom>
        </p:spPr>
      </p:pic>
      <p:pic>
        <p:nvPicPr>
          <p:cNvPr id="5" name="Picture 4"/>
          <p:cNvPicPr>
            <a:picLocks noChangeAspect="1"/>
          </p:cNvPicPr>
          <p:nvPr/>
        </p:nvPicPr>
        <p:blipFill>
          <a:blip r:embed="rId3"/>
          <a:stretch>
            <a:fillRect/>
          </a:stretch>
        </p:blipFill>
        <p:spPr>
          <a:xfrm>
            <a:off x="0" y="0"/>
            <a:ext cx="2832100" cy="2665504"/>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1473978381"/>
              </p:ext>
            </p:extLst>
          </p:nvPr>
        </p:nvGraphicFramePr>
        <p:xfrm>
          <a:off x="2226779" y="3787867"/>
          <a:ext cx="8127999" cy="2565400"/>
        </p:xfrm>
        <a:graphic>
          <a:graphicData uri="http://schemas.openxmlformats.org/drawingml/2006/table">
            <a:tbl>
              <a:tblPr firstRow="1" bandRow="1">
                <a:tableStyleId>{2D5ABB26-0587-4C30-8999-92F81FD0307C}</a:tableStyleId>
              </a:tblPr>
              <a:tblGrid>
                <a:gridCol w="2709333">
                  <a:extLst>
                    <a:ext uri="{9D8B030D-6E8A-4147-A177-3AD203B41FA5}">
                      <a16:colId xmlns:a16="http://schemas.microsoft.com/office/drawing/2014/main" val="2852466910"/>
                    </a:ext>
                  </a:extLst>
                </a:gridCol>
                <a:gridCol w="2709333">
                  <a:extLst>
                    <a:ext uri="{9D8B030D-6E8A-4147-A177-3AD203B41FA5}">
                      <a16:colId xmlns:a16="http://schemas.microsoft.com/office/drawing/2014/main" val="4246345048"/>
                    </a:ext>
                  </a:extLst>
                </a:gridCol>
                <a:gridCol w="2709333">
                  <a:extLst>
                    <a:ext uri="{9D8B030D-6E8A-4147-A177-3AD203B41FA5}">
                      <a16:colId xmlns:a16="http://schemas.microsoft.com/office/drawing/2014/main" val="2387102616"/>
                    </a:ext>
                  </a:extLst>
                </a:gridCol>
              </a:tblGrid>
              <a:tr h="0">
                <a:tc>
                  <a:txBody>
                    <a:bodyPr/>
                    <a:lstStyle/>
                    <a:p>
                      <a:r>
                        <a:rPr lang="en-GB" dirty="0" smtClean="0">
                          <a:latin typeface="HfW cursive bold" panose="00000500000000000000" pitchFamily="2" charset="0"/>
                        </a:rPr>
                        <a:t>Sycamore</a:t>
                      </a:r>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Chestnut</a:t>
                      </a:r>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Magnolia</a:t>
                      </a:r>
                      <a:endParaRPr lang="en-GB" dirty="0">
                        <a:latin typeface="HfW cursive bold" panose="00000500000000000000" pitchFamily="2" charset="0"/>
                      </a:endParaRPr>
                    </a:p>
                  </a:txBody>
                  <a:tcPr/>
                </a:tc>
                <a:extLst>
                  <a:ext uri="{0D108BD9-81ED-4DB2-BD59-A6C34878D82A}">
                    <a16:rowId xmlns:a16="http://schemas.microsoft.com/office/drawing/2014/main" val="2195168063"/>
                  </a:ext>
                </a:extLst>
              </a:tr>
              <a:tr h="370840">
                <a:tc>
                  <a:txBody>
                    <a:bodyPr/>
                    <a:lstStyle/>
                    <a:p>
                      <a:r>
                        <a:rPr lang="en-GB" dirty="0" smtClean="0">
                          <a:latin typeface="HfW cursive bold" panose="00000500000000000000" pitchFamily="2" charset="0"/>
                        </a:rPr>
                        <a:t>Mrs Mobbs</a:t>
                      </a:r>
                    </a:p>
                    <a:p>
                      <a:endParaRPr lang="en-GB" dirty="0" smtClean="0">
                        <a:latin typeface="HfW cursive bold" panose="00000500000000000000" pitchFamily="2" charset="0"/>
                      </a:endParaRPr>
                    </a:p>
                    <a:p>
                      <a:r>
                        <a:rPr lang="en-GB" dirty="0" smtClean="0">
                          <a:latin typeface="HfW cursive bold" panose="00000500000000000000" pitchFamily="2" charset="0"/>
                        </a:rPr>
                        <a:t>Support staff</a:t>
                      </a:r>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Mrs Brazier</a:t>
                      </a:r>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Mrs Bryce</a:t>
                      </a:r>
                      <a:endParaRPr lang="en-GB" dirty="0">
                        <a:latin typeface="HfW cursive bold" panose="00000500000000000000" pitchFamily="2" charset="0"/>
                      </a:endParaRPr>
                    </a:p>
                  </a:txBody>
                  <a:tcPr/>
                </a:tc>
                <a:extLst>
                  <a:ext uri="{0D108BD9-81ED-4DB2-BD59-A6C34878D82A}">
                    <a16:rowId xmlns:a16="http://schemas.microsoft.com/office/drawing/2014/main" val="4116790605"/>
                  </a:ext>
                </a:extLst>
              </a:tr>
              <a:tr h="370840">
                <a:tc>
                  <a:txBody>
                    <a:bodyPr/>
                    <a:lstStyle/>
                    <a:p>
                      <a:r>
                        <a:rPr lang="en-GB" dirty="0" smtClean="0">
                          <a:latin typeface="HfW cursive bold" panose="00000500000000000000" pitchFamily="2" charset="0"/>
                        </a:rPr>
                        <a:t>Mrs Davies/Miss</a:t>
                      </a:r>
                      <a:r>
                        <a:rPr lang="en-GB" baseline="0" dirty="0" smtClean="0">
                          <a:latin typeface="HfW cursive bold" panose="00000500000000000000" pitchFamily="2" charset="0"/>
                        </a:rPr>
                        <a:t> Clark</a:t>
                      </a:r>
                    </a:p>
                    <a:p>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Mrs Jones/Miss McCutcheon</a:t>
                      </a:r>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Mrs Hector/Mrs</a:t>
                      </a:r>
                      <a:r>
                        <a:rPr lang="en-GB" baseline="0" dirty="0" smtClean="0">
                          <a:latin typeface="HfW cursive bold" panose="00000500000000000000" pitchFamily="2" charset="0"/>
                        </a:rPr>
                        <a:t> Jones/Mrs White</a:t>
                      </a:r>
                      <a:endParaRPr lang="en-GB" dirty="0">
                        <a:latin typeface="HfW cursive bold" panose="00000500000000000000" pitchFamily="2" charset="0"/>
                      </a:endParaRPr>
                    </a:p>
                  </a:txBody>
                  <a:tcPr/>
                </a:tc>
                <a:extLst>
                  <a:ext uri="{0D108BD9-81ED-4DB2-BD59-A6C34878D82A}">
                    <a16:rowId xmlns:a16="http://schemas.microsoft.com/office/drawing/2014/main" val="2279070786"/>
                  </a:ext>
                </a:extLst>
              </a:tr>
              <a:tr h="370840">
                <a:tc>
                  <a:txBody>
                    <a:bodyPr/>
                    <a:lstStyle/>
                    <a:p>
                      <a:r>
                        <a:rPr lang="en-GB" dirty="0" smtClean="0">
                          <a:latin typeface="HfW cursive bold" panose="00000500000000000000" pitchFamily="2" charset="0"/>
                        </a:rPr>
                        <a:t>PPA Mrs </a:t>
                      </a:r>
                      <a:r>
                        <a:rPr lang="en-GB" dirty="0" err="1" smtClean="0">
                          <a:latin typeface="HfW cursive bold" panose="00000500000000000000" pitchFamily="2" charset="0"/>
                        </a:rPr>
                        <a:t>Saveall</a:t>
                      </a:r>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PPA</a:t>
                      </a:r>
                      <a:r>
                        <a:rPr lang="en-GB" baseline="0" dirty="0" smtClean="0">
                          <a:latin typeface="HfW cursive bold" panose="00000500000000000000" pitchFamily="2" charset="0"/>
                        </a:rPr>
                        <a:t> Mrs </a:t>
                      </a:r>
                      <a:r>
                        <a:rPr lang="en-GB" baseline="0" dirty="0" err="1" smtClean="0">
                          <a:latin typeface="HfW cursive bold" panose="00000500000000000000" pitchFamily="2" charset="0"/>
                        </a:rPr>
                        <a:t>Knivett</a:t>
                      </a:r>
                      <a:endParaRPr lang="en-GB" dirty="0">
                        <a:latin typeface="HfW cursive bold" panose="00000500000000000000" pitchFamily="2" charset="0"/>
                      </a:endParaRPr>
                    </a:p>
                  </a:txBody>
                  <a:tcPr/>
                </a:tc>
                <a:tc>
                  <a:txBody>
                    <a:bodyPr/>
                    <a:lstStyle/>
                    <a:p>
                      <a:r>
                        <a:rPr lang="en-GB" dirty="0" smtClean="0">
                          <a:latin typeface="HfW cursive bold" panose="00000500000000000000" pitchFamily="2" charset="0"/>
                        </a:rPr>
                        <a:t>PPA</a:t>
                      </a:r>
                      <a:r>
                        <a:rPr lang="en-GB" baseline="0" dirty="0" smtClean="0">
                          <a:latin typeface="HfW cursive bold" panose="00000500000000000000" pitchFamily="2" charset="0"/>
                        </a:rPr>
                        <a:t> Mrs </a:t>
                      </a:r>
                      <a:r>
                        <a:rPr lang="en-GB" baseline="0" dirty="0" err="1" smtClean="0">
                          <a:latin typeface="HfW cursive bold" panose="00000500000000000000" pitchFamily="2" charset="0"/>
                        </a:rPr>
                        <a:t>Knivett</a:t>
                      </a:r>
                      <a:endParaRPr lang="en-GB" dirty="0">
                        <a:latin typeface="HfW cursive bold" panose="00000500000000000000" pitchFamily="2" charset="0"/>
                      </a:endParaRPr>
                    </a:p>
                  </a:txBody>
                  <a:tcPr/>
                </a:tc>
                <a:extLst>
                  <a:ext uri="{0D108BD9-81ED-4DB2-BD59-A6C34878D82A}">
                    <a16:rowId xmlns:a16="http://schemas.microsoft.com/office/drawing/2014/main" val="2343636102"/>
                  </a:ext>
                </a:extLst>
              </a:tr>
            </a:tbl>
          </a:graphicData>
        </a:graphic>
      </p:graphicFrame>
    </p:spTree>
    <p:extLst>
      <p:ext uri="{BB962C8B-B14F-4D97-AF65-F5344CB8AC3E}">
        <p14:creationId xmlns:p14="http://schemas.microsoft.com/office/powerpoint/2010/main" val="2250658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464" y="365125"/>
            <a:ext cx="10515600" cy="1325563"/>
          </a:xfrm>
        </p:spPr>
        <p:txBody>
          <a:bodyPr/>
          <a:lstStyle/>
          <a:p>
            <a:r>
              <a:rPr lang="en-GB" b="1" dirty="0">
                <a:latin typeface="HfW precursive" panose="00000500000000000000" pitchFamily="2" charset="0"/>
              </a:rPr>
              <a:t>Year 1 Curriculum</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latin typeface="HfW precursive" panose="00000500000000000000" pitchFamily="2" charset="0"/>
              </a:rPr>
              <a:t>Our enquiry question is ‘What does it mean to belong?’</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Each term information about the curriculum can be found on the school website.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This term we will be focusing on consolidating prior learning and supporting the children’s transition with a mixture of lesson styles.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The children have a weekly computing lesson and a Mini-Me Mindfulness session. </a:t>
            </a:r>
          </a:p>
        </p:txBody>
      </p:sp>
      <p:pic>
        <p:nvPicPr>
          <p:cNvPr id="4" name="Picture 3"/>
          <p:cNvPicPr>
            <a:picLocks noChangeAspect="1"/>
          </p:cNvPicPr>
          <p:nvPr/>
        </p:nvPicPr>
        <p:blipFill>
          <a:blip r:embed="rId2"/>
          <a:stretch>
            <a:fillRect/>
          </a:stretch>
        </p:blipFill>
        <p:spPr>
          <a:xfrm>
            <a:off x="10202514" y="130968"/>
            <a:ext cx="1800574" cy="1694657"/>
          </a:xfrm>
          <a:prstGeom prst="rect">
            <a:avLst/>
          </a:prstGeom>
        </p:spPr>
      </p:pic>
    </p:spTree>
    <p:extLst>
      <p:ext uri="{BB962C8B-B14F-4D97-AF65-F5344CB8AC3E}">
        <p14:creationId xmlns:p14="http://schemas.microsoft.com/office/powerpoint/2010/main" val="2041091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precursive" panose="00000500000000000000" pitchFamily="2" charset="0"/>
              </a:rPr>
              <a:t>PE Days</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latin typeface="HfW precursive" panose="00000500000000000000" pitchFamily="2" charset="0"/>
              </a:rPr>
              <a:t>Class </a:t>
            </a:r>
            <a:r>
              <a:rPr lang="en-GB" dirty="0">
                <a:latin typeface="HfW precursive" panose="00000500000000000000" pitchFamily="2" charset="0"/>
              </a:rPr>
              <a:t>PE Days are:</a:t>
            </a:r>
          </a:p>
          <a:p>
            <a:pPr marL="0" indent="0">
              <a:buNone/>
            </a:pPr>
            <a:r>
              <a:rPr lang="en-GB" dirty="0" smtClean="0">
                <a:latin typeface="HfW precursive" panose="00000500000000000000" pitchFamily="2" charset="0"/>
              </a:rPr>
              <a:t>Tuesday </a:t>
            </a:r>
            <a:r>
              <a:rPr lang="en-GB" dirty="0">
                <a:latin typeface="HfW precursive" panose="00000500000000000000" pitchFamily="2" charset="0"/>
              </a:rPr>
              <a:t>(outside) </a:t>
            </a:r>
            <a:endParaRPr lang="en-GB" dirty="0">
              <a:latin typeface="HfW precursive" panose="00000500000000000000" pitchFamily="2" charset="0"/>
            </a:endParaRPr>
          </a:p>
          <a:p>
            <a:pPr marL="0" indent="0">
              <a:buNone/>
            </a:pPr>
            <a:r>
              <a:rPr lang="en-GB" dirty="0" smtClean="0">
                <a:latin typeface="HfW precursive" panose="00000500000000000000" pitchFamily="2" charset="0"/>
              </a:rPr>
              <a:t>Wednesday (inside – Magnolia and Chestnut)</a:t>
            </a:r>
          </a:p>
          <a:p>
            <a:pPr marL="0" indent="0">
              <a:buNone/>
            </a:pPr>
            <a:r>
              <a:rPr lang="en-GB" dirty="0" smtClean="0">
                <a:latin typeface="HfW precursive" panose="00000500000000000000" pitchFamily="2" charset="0"/>
              </a:rPr>
              <a:t>Thursday (inside – Sycamore)</a:t>
            </a:r>
            <a:endParaRPr lang="en-GB" dirty="0">
              <a:latin typeface="HfW precursive" panose="00000500000000000000" pitchFamily="2" charset="0"/>
            </a:endParaRP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Please tie long hair back and remove earrings. Children wearing earrings must be able to remove them themselves, as we are unable to. </a:t>
            </a:r>
          </a:p>
          <a:p>
            <a:pPr marL="0" indent="0">
              <a:buNone/>
            </a:pPr>
            <a:r>
              <a:rPr lang="en-GB" dirty="0">
                <a:latin typeface="HfW precursive" panose="00000500000000000000" pitchFamily="2" charset="0"/>
              </a:rPr>
              <a:t> </a:t>
            </a:r>
          </a:p>
          <a:p>
            <a:pPr marL="0" indent="0">
              <a:buNone/>
            </a:pPr>
            <a:r>
              <a:rPr lang="en-GB" dirty="0">
                <a:latin typeface="HfW precursive" panose="00000500000000000000" pitchFamily="2" charset="0"/>
              </a:rPr>
              <a:t>Please ensure your child has their PE kit in school. If they do not have the correct kit they will not be able to take part and a letter will come home detailing what is missing. </a:t>
            </a:r>
          </a:p>
        </p:txBody>
      </p:sp>
      <p:pic>
        <p:nvPicPr>
          <p:cNvPr id="4" name="Picture 3"/>
          <p:cNvPicPr>
            <a:picLocks noChangeAspect="1"/>
          </p:cNvPicPr>
          <p:nvPr/>
        </p:nvPicPr>
        <p:blipFill>
          <a:blip r:embed="rId2"/>
          <a:stretch>
            <a:fillRect/>
          </a:stretch>
        </p:blipFill>
        <p:spPr>
          <a:xfrm>
            <a:off x="8756650" y="0"/>
            <a:ext cx="3157538" cy="2971800"/>
          </a:xfrm>
          <a:prstGeom prst="rect">
            <a:avLst/>
          </a:prstGeom>
        </p:spPr>
      </p:pic>
    </p:spTree>
    <p:extLst>
      <p:ext uri="{BB962C8B-B14F-4D97-AF65-F5344CB8AC3E}">
        <p14:creationId xmlns:p14="http://schemas.microsoft.com/office/powerpoint/2010/main" val="4258249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precursive" panose="00000500000000000000" pitchFamily="2" charset="0"/>
              </a:rPr>
              <a:t>Reading Books</a:t>
            </a:r>
          </a:p>
        </p:txBody>
      </p:sp>
      <p:sp>
        <p:nvSpPr>
          <p:cNvPr id="3" name="Content Placeholder 2"/>
          <p:cNvSpPr>
            <a:spLocks noGrp="1"/>
          </p:cNvSpPr>
          <p:nvPr>
            <p:ph idx="1"/>
          </p:nvPr>
        </p:nvSpPr>
        <p:spPr/>
        <p:txBody>
          <a:bodyPr/>
          <a:lstStyle/>
          <a:p>
            <a:pPr marL="0" indent="0">
              <a:buNone/>
            </a:pPr>
            <a:r>
              <a:rPr lang="en-GB" dirty="0" smtClean="0">
                <a:latin typeface="HfW precursive" panose="00000500000000000000" pitchFamily="2" charset="0"/>
              </a:rPr>
              <a:t>Children </a:t>
            </a:r>
            <a:r>
              <a:rPr lang="en-GB" dirty="0">
                <a:latin typeface="HfW precursive" panose="00000500000000000000" pitchFamily="2" charset="0"/>
              </a:rPr>
              <a:t>change their reading book once a week. </a:t>
            </a:r>
          </a:p>
          <a:p>
            <a:pPr marL="0" indent="0">
              <a:buNone/>
            </a:pPr>
            <a:r>
              <a:rPr lang="en-GB" dirty="0">
                <a:latin typeface="HfW precursive" panose="00000500000000000000" pitchFamily="2" charset="0"/>
              </a:rPr>
              <a:t>Children may also choose a treasure book which they can change during their weekly library time.  </a:t>
            </a:r>
          </a:p>
          <a:p>
            <a:pPr marL="0" indent="0">
              <a:buNone/>
            </a:pPr>
            <a:r>
              <a:rPr lang="en-GB" dirty="0">
                <a:latin typeface="HfW precursive" panose="00000500000000000000" pitchFamily="2" charset="0"/>
              </a:rPr>
              <a:t>Please make sure that you write in your child’s reading record on every day you read together. Remember each read counts towards your child receiving a reading reward!  </a:t>
            </a:r>
          </a:p>
          <a:p>
            <a:pPr marL="0" indent="0">
              <a:buNone/>
            </a:pPr>
            <a:endParaRPr lang="en-GB" dirty="0"/>
          </a:p>
        </p:txBody>
      </p:sp>
      <p:pic>
        <p:nvPicPr>
          <p:cNvPr id="4" name="Picture 3"/>
          <p:cNvPicPr>
            <a:picLocks noChangeAspect="1"/>
          </p:cNvPicPr>
          <p:nvPr/>
        </p:nvPicPr>
        <p:blipFill>
          <a:blip r:embed="rId2"/>
          <a:stretch>
            <a:fillRect/>
          </a:stretch>
        </p:blipFill>
        <p:spPr>
          <a:xfrm>
            <a:off x="9772450" y="165100"/>
            <a:ext cx="2027437" cy="1908176"/>
          </a:xfrm>
          <a:prstGeom prst="rect">
            <a:avLst/>
          </a:prstGeom>
        </p:spPr>
      </p:pic>
    </p:spTree>
    <p:extLst>
      <p:ext uri="{BB962C8B-B14F-4D97-AF65-F5344CB8AC3E}">
        <p14:creationId xmlns:p14="http://schemas.microsoft.com/office/powerpoint/2010/main" val="1117487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98E63-421E-A48B-69FC-9A5FCD46A610}"/>
              </a:ext>
            </a:extLst>
          </p:cNvPr>
          <p:cNvSpPr>
            <a:spLocks noGrp="1"/>
          </p:cNvSpPr>
          <p:nvPr>
            <p:ph type="title"/>
          </p:nvPr>
        </p:nvSpPr>
        <p:spPr/>
        <p:txBody>
          <a:bodyPr/>
          <a:lstStyle/>
          <a:p>
            <a:r>
              <a:rPr lang="en-GB" b="1" dirty="0">
                <a:latin typeface="HfW precursive" panose="00000500000000000000" pitchFamily="2" charset="0"/>
              </a:rPr>
              <a:t>Home Learning </a:t>
            </a:r>
            <a:endParaRPr lang="en-US" b="1" dirty="0">
              <a:latin typeface="HfW precursive" panose="00000500000000000000" pitchFamily="2" charset="0"/>
            </a:endParaRPr>
          </a:p>
        </p:txBody>
      </p:sp>
      <p:sp>
        <p:nvSpPr>
          <p:cNvPr id="3" name="Content Placeholder 2">
            <a:extLst>
              <a:ext uri="{FF2B5EF4-FFF2-40B4-BE49-F238E27FC236}">
                <a16:creationId xmlns:a16="http://schemas.microsoft.com/office/drawing/2014/main" id="{CB8836CC-73A4-3986-C423-B6B040C558A8}"/>
              </a:ext>
            </a:extLst>
          </p:cNvPr>
          <p:cNvSpPr>
            <a:spLocks noGrp="1"/>
          </p:cNvSpPr>
          <p:nvPr>
            <p:ph idx="1"/>
          </p:nvPr>
        </p:nvSpPr>
        <p:spPr/>
        <p:txBody>
          <a:bodyPr>
            <a:normAutofit fontScale="92500" lnSpcReduction="10000"/>
          </a:bodyPr>
          <a:lstStyle/>
          <a:p>
            <a:r>
              <a:rPr lang="en-GB" dirty="0">
                <a:latin typeface="HfW precursive" panose="00000500000000000000" pitchFamily="2" charset="0"/>
              </a:rPr>
              <a:t>We encourage you to read regularly with your child. This is the main focus of homework. </a:t>
            </a:r>
          </a:p>
          <a:p>
            <a:r>
              <a:rPr lang="en-GB" dirty="0">
                <a:latin typeface="HfW precursive" panose="00000500000000000000" pitchFamily="2" charset="0"/>
              </a:rPr>
              <a:t>Weekly phonics work will be uploaded on the website, under Homework- Year </a:t>
            </a:r>
            <a:r>
              <a:rPr lang="en-GB" dirty="0" smtClean="0">
                <a:latin typeface="HfW precursive" panose="00000500000000000000" pitchFamily="2" charset="0"/>
              </a:rPr>
              <a:t>1 every </a:t>
            </a:r>
            <a:r>
              <a:rPr lang="en-GB" b="1" dirty="0" smtClean="0">
                <a:latin typeface="HfW precursive" panose="00000500000000000000" pitchFamily="2" charset="0"/>
              </a:rPr>
              <a:t>Friday</a:t>
            </a:r>
            <a:r>
              <a:rPr lang="en-GB" dirty="0" smtClean="0">
                <a:latin typeface="HfW precursive" panose="00000500000000000000" pitchFamily="2" charset="0"/>
              </a:rPr>
              <a:t>. </a:t>
            </a:r>
            <a:r>
              <a:rPr lang="en-GB" dirty="0">
                <a:latin typeface="HfW precursive" panose="00000500000000000000" pitchFamily="2" charset="0"/>
              </a:rPr>
              <a:t>This is an optional home task to support the phonics learning in class, and does not need to be returned to school.</a:t>
            </a:r>
          </a:p>
          <a:p>
            <a:r>
              <a:rPr lang="en-GB" dirty="0">
                <a:latin typeface="HfW precursive" panose="00000500000000000000" pitchFamily="2" charset="0"/>
              </a:rPr>
              <a:t>Each term there will be additional topic themed suggested activities on the homework page. Children can bring any completed work in to share with the class. </a:t>
            </a:r>
          </a:p>
          <a:p>
            <a:r>
              <a:rPr lang="en-GB" dirty="0">
                <a:latin typeface="HfW precursive" panose="00000500000000000000" pitchFamily="2" charset="0"/>
              </a:rPr>
              <a:t>We will also recommend age appropriate apps and websites that can support your child in their learning. </a:t>
            </a:r>
            <a:endParaRPr lang="en-US" dirty="0">
              <a:latin typeface="HfW precursive" panose="00000500000000000000" pitchFamily="2" charset="0"/>
            </a:endParaRPr>
          </a:p>
        </p:txBody>
      </p:sp>
      <p:pic>
        <p:nvPicPr>
          <p:cNvPr id="4" name="Picture 3"/>
          <p:cNvPicPr>
            <a:picLocks noChangeAspect="1"/>
          </p:cNvPicPr>
          <p:nvPr/>
        </p:nvPicPr>
        <p:blipFill>
          <a:blip r:embed="rId2"/>
          <a:stretch>
            <a:fillRect/>
          </a:stretch>
        </p:blipFill>
        <p:spPr>
          <a:xfrm>
            <a:off x="10462220" y="5257800"/>
            <a:ext cx="1528168" cy="1438276"/>
          </a:xfrm>
          <a:prstGeom prst="rect">
            <a:avLst/>
          </a:prstGeom>
        </p:spPr>
      </p:pic>
    </p:spTree>
    <p:extLst>
      <p:ext uri="{BB962C8B-B14F-4D97-AF65-F5344CB8AC3E}">
        <p14:creationId xmlns:p14="http://schemas.microsoft.com/office/powerpoint/2010/main" val="3838017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latin typeface="HfW precursive" panose="00000500000000000000" pitchFamily="2" charset="0"/>
              </a:rPr>
              <a:t>Communication</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latin typeface="HfW precursive" panose="00000500000000000000" pitchFamily="2" charset="0"/>
              </a:rPr>
              <a:t>Should you need to contact me please email the office and I will get back to you as soon as possible. Please remember that it is not often possible to return phone calls during the school day.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I am available at the end of the day for quick queries, but if you do have a question please wait until all children have been sent out.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Changes to pick up arrangements can be emailed to the office or a note can be left in your child’s book bag. </a:t>
            </a:r>
          </a:p>
        </p:txBody>
      </p:sp>
      <p:pic>
        <p:nvPicPr>
          <p:cNvPr id="4" name="Picture 3"/>
          <p:cNvPicPr>
            <a:picLocks noChangeAspect="1"/>
          </p:cNvPicPr>
          <p:nvPr/>
        </p:nvPicPr>
        <p:blipFill>
          <a:blip r:embed="rId2"/>
          <a:stretch>
            <a:fillRect/>
          </a:stretch>
        </p:blipFill>
        <p:spPr>
          <a:xfrm>
            <a:off x="9960569" y="101599"/>
            <a:ext cx="1761531" cy="1657911"/>
          </a:xfrm>
          <a:prstGeom prst="rect">
            <a:avLst/>
          </a:prstGeom>
        </p:spPr>
      </p:pic>
    </p:spTree>
    <p:extLst>
      <p:ext uri="{BB962C8B-B14F-4D97-AF65-F5344CB8AC3E}">
        <p14:creationId xmlns:p14="http://schemas.microsoft.com/office/powerpoint/2010/main" val="2857566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precursive" panose="00000500000000000000" pitchFamily="2" charset="0"/>
              </a:rPr>
              <a:t>Snacks &amp; Drinks</a:t>
            </a:r>
            <a:r>
              <a:rPr lang="en-GB" dirty="0">
                <a:latin typeface="HfW precursive" panose="00000500000000000000" pitchFamily="2" charset="0"/>
              </a:rPr>
              <a:t> </a:t>
            </a:r>
          </a:p>
        </p:txBody>
      </p:sp>
      <p:sp>
        <p:nvSpPr>
          <p:cNvPr id="3" name="Content Placeholder 2"/>
          <p:cNvSpPr>
            <a:spLocks noGrp="1"/>
          </p:cNvSpPr>
          <p:nvPr>
            <p:ph idx="1"/>
          </p:nvPr>
        </p:nvSpPr>
        <p:spPr/>
        <p:txBody>
          <a:bodyPr>
            <a:normAutofit fontScale="92500"/>
          </a:bodyPr>
          <a:lstStyle/>
          <a:p>
            <a:r>
              <a:rPr lang="en-GB" dirty="0">
                <a:latin typeface="HfW precursive" panose="00000500000000000000" pitchFamily="2" charset="0"/>
              </a:rPr>
              <a:t>We provide a healthy snack for the children each day, however you can also opt to provide a snack from home. This must only be fresh fruit or vegetables. They must be ready for children to eat (ie; do not require chopping!). Grapes must be cut in half. </a:t>
            </a:r>
            <a:endParaRPr lang="en-GB" dirty="0" smtClean="0">
              <a:latin typeface="HfW precursive" panose="00000500000000000000" pitchFamily="2" charset="0"/>
            </a:endParaRPr>
          </a:p>
          <a:p>
            <a:endParaRPr lang="en-GB" dirty="0">
              <a:latin typeface="HfW precursive" panose="00000500000000000000" pitchFamily="2" charset="0"/>
            </a:endParaRPr>
          </a:p>
          <a:p>
            <a:r>
              <a:rPr lang="en-GB" dirty="0">
                <a:latin typeface="HfW precursive" panose="00000500000000000000" pitchFamily="2" charset="0"/>
              </a:rPr>
              <a:t>Children should bring a water bottle into school on Monday and this will stay in school until Friday. We will empty and refill the bottles daily, and encourage children to do this independently as the year progresses. Please do not put anything other than water in your child’s bottle. </a:t>
            </a:r>
          </a:p>
        </p:txBody>
      </p:sp>
      <p:pic>
        <p:nvPicPr>
          <p:cNvPr id="4" name="Picture 3"/>
          <p:cNvPicPr>
            <a:picLocks noChangeAspect="1"/>
          </p:cNvPicPr>
          <p:nvPr/>
        </p:nvPicPr>
        <p:blipFill>
          <a:blip r:embed="rId2"/>
          <a:stretch>
            <a:fillRect/>
          </a:stretch>
        </p:blipFill>
        <p:spPr>
          <a:xfrm>
            <a:off x="10448726" y="5245100"/>
            <a:ext cx="1541662" cy="1450976"/>
          </a:xfrm>
          <a:prstGeom prst="rect">
            <a:avLst/>
          </a:prstGeom>
        </p:spPr>
      </p:pic>
    </p:spTree>
    <p:extLst>
      <p:ext uri="{BB962C8B-B14F-4D97-AF65-F5344CB8AC3E}">
        <p14:creationId xmlns:p14="http://schemas.microsoft.com/office/powerpoint/2010/main" val="1185273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604250" y="612776"/>
            <a:ext cx="3157538" cy="2971800"/>
          </a:xfrm>
          <a:prstGeom prst="rect">
            <a:avLst/>
          </a:prstGeom>
        </p:spPr>
      </p:pic>
      <p:sp>
        <p:nvSpPr>
          <p:cNvPr id="2" name="Title 1">
            <a:extLst>
              <a:ext uri="{FF2B5EF4-FFF2-40B4-BE49-F238E27FC236}">
                <a16:creationId xmlns:a16="http://schemas.microsoft.com/office/drawing/2014/main" id="{41BC7B54-13E3-4536-B9C9-927D31D88C91}"/>
              </a:ext>
            </a:extLst>
          </p:cNvPr>
          <p:cNvSpPr>
            <a:spLocks noGrp="1"/>
          </p:cNvSpPr>
          <p:nvPr>
            <p:ph type="title"/>
          </p:nvPr>
        </p:nvSpPr>
        <p:spPr/>
        <p:txBody>
          <a:bodyPr/>
          <a:lstStyle/>
          <a:p>
            <a:r>
              <a:rPr lang="en-GB" b="1" dirty="0">
                <a:latin typeface="HfW precursive" panose="00000500000000000000" pitchFamily="2" charset="0"/>
              </a:rPr>
              <a:t>Important Dates</a:t>
            </a:r>
            <a:r>
              <a:rPr lang="en-GB" dirty="0">
                <a:latin typeface="HfW precursive" panose="00000500000000000000" pitchFamily="2" charset="0"/>
              </a:rPr>
              <a:t> </a:t>
            </a:r>
            <a:r>
              <a:rPr lang="en-GB" dirty="0" smtClean="0">
                <a:latin typeface="HfW precursive" panose="00000500000000000000" pitchFamily="2" charset="0"/>
              </a:rPr>
              <a:t>– Year 1 </a:t>
            </a:r>
            <a:endParaRPr lang="en-US" dirty="0">
              <a:latin typeface="HfW precursive" panose="00000500000000000000" pitchFamily="2" charset="0"/>
            </a:endParaRPr>
          </a:p>
        </p:txBody>
      </p:sp>
      <p:sp>
        <p:nvSpPr>
          <p:cNvPr id="3" name="Content Placeholder 2">
            <a:extLst>
              <a:ext uri="{FF2B5EF4-FFF2-40B4-BE49-F238E27FC236}">
                <a16:creationId xmlns:a16="http://schemas.microsoft.com/office/drawing/2014/main" id="{8DC69DDD-D753-0A53-6248-F38CFA12201F}"/>
              </a:ext>
            </a:extLst>
          </p:cNvPr>
          <p:cNvSpPr>
            <a:spLocks noGrp="1"/>
          </p:cNvSpPr>
          <p:nvPr>
            <p:ph idx="1"/>
          </p:nvPr>
        </p:nvSpPr>
        <p:spPr/>
        <p:txBody>
          <a:bodyPr>
            <a:normAutofit lnSpcReduction="10000"/>
          </a:bodyPr>
          <a:lstStyle/>
          <a:p>
            <a:r>
              <a:rPr lang="en-GB" dirty="0" smtClean="0">
                <a:latin typeface="HfW precursive" panose="00000500000000000000" pitchFamily="2" charset="0"/>
              </a:rPr>
              <a:t>Harvest festival – 27</a:t>
            </a:r>
            <a:r>
              <a:rPr lang="en-GB" baseline="30000" dirty="0" smtClean="0">
                <a:latin typeface="HfW precursive" panose="00000500000000000000" pitchFamily="2" charset="0"/>
              </a:rPr>
              <a:t>th</a:t>
            </a:r>
            <a:r>
              <a:rPr lang="en-GB" dirty="0" smtClean="0">
                <a:latin typeface="HfW precursive" panose="00000500000000000000" pitchFamily="2" charset="0"/>
              </a:rPr>
              <a:t> September – tbc</a:t>
            </a:r>
          </a:p>
          <a:p>
            <a:r>
              <a:rPr lang="en-GB" dirty="0" smtClean="0">
                <a:latin typeface="HfW precursive" panose="00000500000000000000" pitchFamily="2" charset="0"/>
              </a:rPr>
              <a:t>Art Gallery – 17</a:t>
            </a:r>
            <a:r>
              <a:rPr lang="en-GB" baseline="30000" dirty="0" smtClean="0">
                <a:latin typeface="HfW precursive" panose="00000500000000000000" pitchFamily="2" charset="0"/>
              </a:rPr>
              <a:t>th</a:t>
            </a:r>
            <a:r>
              <a:rPr lang="en-GB" dirty="0" smtClean="0">
                <a:latin typeface="HfW precursive" panose="00000500000000000000" pitchFamily="2" charset="0"/>
              </a:rPr>
              <a:t> October 2.30pm</a:t>
            </a:r>
            <a:endParaRPr lang="en-GB" dirty="0">
              <a:latin typeface="HfW precursive" panose="00000500000000000000" pitchFamily="2" charset="0"/>
            </a:endParaRPr>
          </a:p>
          <a:p>
            <a:r>
              <a:rPr lang="en-GB" dirty="0">
                <a:latin typeface="HfW precursive" panose="00000500000000000000" pitchFamily="2" charset="0"/>
              </a:rPr>
              <a:t>Parents Evening – 22</a:t>
            </a:r>
            <a:r>
              <a:rPr lang="en-GB" baseline="30000" dirty="0">
                <a:latin typeface="HfW precursive" panose="00000500000000000000" pitchFamily="2" charset="0"/>
              </a:rPr>
              <a:t>nd</a:t>
            </a:r>
            <a:r>
              <a:rPr lang="en-GB" dirty="0">
                <a:latin typeface="HfW precursive" panose="00000500000000000000" pitchFamily="2" charset="0"/>
              </a:rPr>
              <a:t> &amp; 24</a:t>
            </a:r>
            <a:r>
              <a:rPr lang="en-GB" baseline="30000" dirty="0">
                <a:latin typeface="HfW precursive" panose="00000500000000000000" pitchFamily="2" charset="0"/>
              </a:rPr>
              <a:t>th</a:t>
            </a:r>
            <a:r>
              <a:rPr lang="en-GB" dirty="0">
                <a:latin typeface="HfW precursive" panose="00000500000000000000" pitchFamily="2" charset="0"/>
              </a:rPr>
              <a:t> October</a:t>
            </a:r>
          </a:p>
          <a:p>
            <a:r>
              <a:rPr lang="en-GB" dirty="0" smtClean="0">
                <a:latin typeface="HfW precursive" panose="00000500000000000000" pitchFamily="2" charset="0"/>
              </a:rPr>
              <a:t>KS1 </a:t>
            </a:r>
            <a:r>
              <a:rPr lang="en-GB" dirty="0">
                <a:latin typeface="HfW precursive" panose="00000500000000000000" pitchFamily="2" charset="0"/>
              </a:rPr>
              <a:t>Christmas </a:t>
            </a:r>
            <a:r>
              <a:rPr lang="en-GB" dirty="0" smtClean="0">
                <a:latin typeface="HfW precursive" panose="00000500000000000000" pitchFamily="2" charset="0"/>
              </a:rPr>
              <a:t>productions – 11</a:t>
            </a:r>
            <a:r>
              <a:rPr lang="en-GB" baseline="30000" dirty="0" smtClean="0">
                <a:latin typeface="HfW precursive" panose="00000500000000000000" pitchFamily="2" charset="0"/>
              </a:rPr>
              <a:t>th</a:t>
            </a:r>
            <a:r>
              <a:rPr lang="en-GB" dirty="0" smtClean="0">
                <a:latin typeface="HfW precursive" panose="00000500000000000000" pitchFamily="2" charset="0"/>
              </a:rPr>
              <a:t>/12</a:t>
            </a:r>
            <a:r>
              <a:rPr lang="en-GB" baseline="30000" dirty="0" smtClean="0">
                <a:latin typeface="HfW precursive" panose="00000500000000000000" pitchFamily="2" charset="0"/>
              </a:rPr>
              <a:t>th</a:t>
            </a:r>
            <a:r>
              <a:rPr lang="en-GB" dirty="0" smtClean="0">
                <a:latin typeface="HfW precursive" panose="00000500000000000000" pitchFamily="2" charset="0"/>
              </a:rPr>
              <a:t>/13</a:t>
            </a:r>
            <a:r>
              <a:rPr lang="en-GB" baseline="30000" dirty="0" smtClean="0">
                <a:latin typeface="HfW precursive" panose="00000500000000000000" pitchFamily="2" charset="0"/>
              </a:rPr>
              <a:t>th</a:t>
            </a:r>
            <a:r>
              <a:rPr lang="en-GB" dirty="0" smtClean="0">
                <a:latin typeface="HfW precursive" panose="00000500000000000000" pitchFamily="2" charset="0"/>
              </a:rPr>
              <a:t> December 2pm</a:t>
            </a:r>
          </a:p>
          <a:p>
            <a:r>
              <a:rPr lang="en-GB" dirty="0" smtClean="0">
                <a:latin typeface="HfW precursive" panose="00000500000000000000" pitchFamily="2" charset="0"/>
              </a:rPr>
              <a:t>Class lunch – check the newsletter for details of each class</a:t>
            </a:r>
          </a:p>
          <a:p>
            <a:r>
              <a:rPr lang="en-GB" dirty="0" smtClean="0">
                <a:latin typeface="HfW precursive" panose="00000500000000000000" pitchFamily="2" charset="0"/>
              </a:rPr>
              <a:t>Class assembly </a:t>
            </a:r>
            <a:r>
              <a:rPr lang="en-GB" dirty="0">
                <a:latin typeface="HfW precursive" panose="00000500000000000000" pitchFamily="2" charset="0"/>
              </a:rPr>
              <a:t>– check the newsletter for details of each </a:t>
            </a:r>
            <a:r>
              <a:rPr lang="en-GB" dirty="0" smtClean="0">
                <a:latin typeface="HfW precursive" panose="00000500000000000000" pitchFamily="2" charset="0"/>
              </a:rPr>
              <a:t>class</a:t>
            </a:r>
            <a:endParaRPr lang="en-GB" dirty="0" smtClean="0">
              <a:latin typeface="HfW precursive" panose="00000500000000000000" pitchFamily="2" charset="0"/>
            </a:endParaRPr>
          </a:p>
          <a:p>
            <a:r>
              <a:rPr lang="en-GB" dirty="0" smtClean="0">
                <a:latin typeface="HfW precursive" panose="00000500000000000000" pitchFamily="2" charset="0"/>
              </a:rPr>
              <a:t>We intend on going on a school trip in the Summer term, further information will be sent to you soon.  </a:t>
            </a:r>
            <a:endParaRPr lang="en-US" dirty="0">
              <a:latin typeface="HfW precursive" panose="00000500000000000000" pitchFamily="2" charset="0"/>
            </a:endParaRPr>
          </a:p>
        </p:txBody>
      </p:sp>
    </p:spTree>
    <p:extLst>
      <p:ext uri="{BB962C8B-B14F-4D97-AF65-F5344CB8AC3E}">
        <p14:creationId xmlns:p14="http://schemas.microsoft.com/office/powerpoint/2010/main" val="234319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100" y="1749425"/>
            <a:ext cx="10515600" cy="1325563"/>
          </a:xfrm>
        </p:spPr>
        <p:txBody>
          <a:bodyPr>
            <a:normAutofit fontScale="90000"/>
          </a:bodyPr>
          <a:lstStyle/>
          <a:p>
            <a:r>
              <a:rPr lang="en-GB" dirty="0" smtClean="0">
                <a:latin typeface="HfW precursive" panose="00000500000000000000" pitchFamily="2" charset="0"/>
              </a:rPr>
              <a:t>Thank you for coming! We look forward to a successful year working with you and your children! </a:t>
            </a:r>
            <a:endParaRPr lang="en-GB" dirty="0">
              <a:latin typeface="HfW precursive" panose="00000500000000000000" pitchFamily="2" charset="0"/>
            </a:endParaRPr>
          </a:p>
        </p:txBody>
      </p:sp>
      <p:pic>
        <p:nvPicPr>
          <p:cNvPr id="5" name="Picture 4"/>
          <p:cNvPicPr>
            <a:picLocks noChangeAspect="1"/>
          </p:cNvPicPr>
          <p:nvPr/>
        </p:nvPicPr>
        <p:blipFill>
          <a:blip r:embed="rId2"/>
          <a:stretch>
            <a:fillRect/>
          </a:stretch>
        </p:blipFill>
        <p:spPr>
          <a:xfrm>
            <a:off x="8832850" y="3724276"/>
            <a:ext cx="3157538" cy="2971800"/>
          </a:xfrm>
          <a:prstGeom prst="rect">
            <a:avLst/>
          </a:prstGeom>
        </p:spPr>
      </p:pic>
      <p:pic>
        <p:nvPicPr>
          <p:cNvPr id="6" name="Picture 5"/>
          <p:cNvPicPr>
            <a:picLocks noChangeAspect="1"/>
          </p:cNvPicPr>
          <p:nvPr/>
        </p:nvPicPr>
        <p:blipFill>
          <a:blip r:embed="rId3"/>
          <a:stretch>
            <a:fillRect/>
          </a:stretch>
        </p:blipFill>
        <p:spPr>
          <a:xfrm>
            <a:off x="258763" y="4142582"/>
            <a:ext cx="2793032" cy="2209800"/>
          </a:xfrm>
          <a:prstGeom prst="rect">
            <a:avLst/>
          </a:prstGeom>
        </p:spPr>
      </p:pic>
    </p:spTree>
    <p:extLst>
      <p:ext uri="{BB962C8B-B14F-4D97-AF65-F5344CB8AC3E}">
        <p14:creationId xmlns:p14="http://schemas.microsoft.com/office/powerpoint/2010/main" val="3512060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TotalTime>
  <Words>651</Words>
  <Application>Microsoft Office PowerPoint</Application>
  <PresentationFormat>Widescreen</PresentationFormat>
  <Paragraphs>60</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HfW cursive</vt:lpstr>
      <vt:lpstr>HfW cursive bold</vt:lpstr>
      <vt:lpstr>HfW precursive</vt:lpstr>
      <vt:lpstr>Office Theme</vt:lpstr>
      <vt:lpstr>Meet the Teacher</vt:lpstr>
      <vt:lpstr>Year 1 Curriculum</vt:lpstr>
      <vt:lpstr>PE Days</vt:lpstr>
      <vt:lpstr>Reading Books</vt:lpstr>
      <vt:lpstr>Home Learning </vt:lpstr>
      <vt:lpstr>Communication</vt:lpstr>
      <vt:lpstr>Snacks &amp; Drinks </vt:lpstr>
      <vt:lpstr>Important Dates – Year 1 </vt:lpstr>
      <vt:lpstr>Thank you for coming! We look forward to a successful year working with you and your children! </vt:lpstr>
    </vt:vector>
  </TitlesOfParts>
  <Company>Moulsham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Amy Mobbs</dc:creator>
  <cp:lastModifiedBy>Amy Mobbs</cp:lastModifiedBy>
  <cp:revision>13</cp:revision>
  <dcterms:created xsi:type="dcterms:W3CDTF">2024-09-04T06:56:36Z</dcterms:created>
  <dcterms:modified xsi:type="dcterms:W3CDTF">2024-09-23T11:37:36Z</dcterms:modified>
</cp:coreProperties>
</file>